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7"/>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Lazydog"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slides/slide23.xml" Type="http://schemas.openxmlformats.org/officeDocument/2006/relationships/slide"/><Relationship Id="rId4" Target="theme/theme1.xml" Type="http://schemas.openxmlformats.org/officeDocument/2006/relationships/theme"/><Relationship Id="rId40" Target="slides/slide24.xml" Type="http://schemas.openxmlformats.org/officeDocument/2006/relationships/slide"/><Relationship Id="rId41" Target="slides/slide25.xml" Type="http://schemas.openxmlformats.org/officeDocument/2006/relationships/slide"/><Relationship Id="rId42" Target="slides/slide26.xml" Type="http://schemas.openxmlformats.org/officeDocument/2006/relationships/slide"/><Relationship Id="rId43" Target="slides/slide27.xml" Type="http://schemas.openxmlformats.org/officeDocument/2006/relationships/slide"/><Relationship Id="rId44" Target="slides/slide28.xml" Type="http://schemas.openxmlformats.org/officeDocument/2006/relationships/slide"/><Relationship Id="rId45" Target="slides/slide29.xml" Type="http://schemas.openxmlformats.org/officeDocument/2006/relationships/slide"/><Relationship Id="rId46" Target="slides/slide30.xml" Type="http://schemas.openxmlformats.org/officeDocument/2006/relationships/slide"/><Relationship Id="rId47" Target="slides/slide31.xml" Type="http://schemas.openxmlformats.org/officeDocument/2006/relationships/slide"/><Relationship Id="rId48" Target="slides/slide32.xml" Type="http://schemas.openxmlformats.org/officeDocument/2006/relationships/slide"/><Relationship Id="rId49" Target="slides/slide33.xml" Type="http://schemas.openxmlformats.org/officeDocument/2006/relationships/slide"/><Relationship Id="rId5" Target="tableStyles.xml" Type="http://schemas.openxmlformats.org/officeDocument/2006/relationships/tableStyles"/><Relationship Id="rId50" Target="slides/slide34.xml" Type="http://schemas.openxmlformats.org/officeDocument/2006/relationships/slide"/><Relationship Id="rId51" Target="slides/slide35.xml" Type="http://schemas.openxmlformats.org/officeDocument/2006/relationships/slide"/><Relationship Id="rId52" Target="slides/slide36.xml" Type="http://schemas.openxmlformats.org/officeDocument/2006/relationships/slide"/><Relationship Id="rId53" Target="slides/slide37.xml" Type="http://schemas.openxmlformats.org/officeDocument/2006/relationships/slide"/><Relationship Id="rId54" Target="slides/slide38.xml" Type="http://schemas.openxmlformats.org/officeDocument/2006/relationships/slide"/><Relationship Id="rId55" Target="slides/slide39.xml" Type="http://schemas.openxmlformats.org/officeDocument/2006/relationships/slide"/><Relationship Id="rId56" Target="slides/slide40.xml" Type="http://schemas.openxmlformats.org/officeDocument/2006/relationships/slide"/><Relationship Id="rId57" Target="notesMasters/notesMaster1.xml" Type="http://schemas.openxmlformats.org/officeDocument/2006/relationships/notesMaster"/><Relationship Id="rId58" Target="theme/theme2.xml" Type="http://schemas.openxmlformats.org/officeDocument/2006/relationships/theme"/><Relationship Id="rId59" Target="notesSlides/notesSlide1.xml" Type="http://schemas.openxmlformats.org/officeDocument/2006/relationships/notesSlide"/><Relationship Id="rId6" Target="fonts/font6.fntdata" Type="http://schemas.openxmlformats.org/officeDocument/2006/relationships/font"/><Relationship Id="rId60" Target="notesSlides/notesSlide2.xml" Type="http://schemas.openxmlformats.org/officeDocument/2006/relationships/notesSlide"/><Relationship Id="rId61" Target="notesSlides/notesSlide3.xml" Type="http://schemas.openxmlformats.org/officeDocument/2006/relationships/notesSlide"/><Relationship Id="rId62" Target="notesSlides/notesSlide4.xml" Type="http://schemas.openxmlformats.org/officeDocument/2006/relationships/notesSlide"/><Relationship Id="rId63" Target="notesSlides/notesSlide5.xml" Type="http://schemas.openxmlformats.org/officeDocument/2006/relationships/notesSlide"/><Relationship Id="rId64" Target="notesSlides/notesSlide6.xml" Type="http://schemas.openxmlformats.org/officeDocument/2006/relationships/notesSlide"/><Relationship Id="rId65" Target="notesSlides/notesSlide7.xml" Type="http://schemas.openxmlformats.org/officeDocument/2006/relationships/notesSlide"/><Relationship Id="rId66" Target="notesSlides/notesSlide8.xml" Type="http://schemas.openxmlformats.org/officeDocument/2006/relationships/notesSlide"/><Relationship Id="rId67" Target="notesSlides/notesSlide9.xml" Type="http://schemas.openxmlformats.org/officeDocument/2006/relationships/notesSlide"/><Relationship Id="rId68" Target="notesSlides/notesSlide10.xml" Type="http://schemas.openxmlformats.org/officeDocument/2006/relationships/notesSlide"/><Relationship Id="rId69" Target="notesSlides/notesSlide11.xml" Type="http://schemas.openxmlformats.org/officeDocument/2006/relationships/notesSlide"/><Relationship Id="rId7" Target="fonts/font7.fntdata" Type="http://schemas.openxmlformats.org/officeDocument/2006/relationships/font"/><Relationship Id="rId70" Target="notesSlides/notesSlide12.xml" Type="http://schemas.openxmlformats.org/officeDocument/2006/relationships/notesSlide"/><Relationship Id="rId71" Target="notesSlides/notesSlide13.xml" Type="http://schemas.openxmlformats.org/officeDocument/2006/relationships/notesSlide"/><Relationship Id="rId72" Target="notesSlides/notesSlide14.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Background idea</a:t>
            </a:r>
          </a:p>
          <a:p>
            <a:r>
              <a:rPr lang="en-US"/>
              <a:t>Di Indonesia, masih banyak hewan yang terlantar dan tidak memiliki tempat tinggal yang aman dan sehat.</a:t>
            </a:r>
          </a:p>
          <a:p>
            <a:r>
              <a:rPr lang="en-US"/>
              <a:t>Selain itu, kesadaran akan kesejahteraan hewan di Indonesia juga masih perlu ditingkatkan.</a:t>
            </a:r>
          </a:p>
          <a:p>
            <a:r>
              <a:rPr lang="en-US"/>
              <a:t/>
            </a:r>
          </a:p>
          <a:p>
            <a:r>
              <a:rPr lang="en-US"/>
              <a:t>Oleh karena itu, dibuatlah aplikasi atau website adopsi hewan yang bertujuan untuk membantu mengurangi jumlah hewan terlantar dan meningkatkan kesadaran akan kesejahteraan hewan di Indonesia.</a:t>
            </a:r>
          </a:p>
          <a:p>
            <a:r>
              <a:rPr lang="en-US"/>
              <a:t/>
            </a:r>
          </a:p>
          <a:p>
            <a:r>
              <a:rPr lang="en-US"/>
              <a:t>Menurut data Kementerian Lingkungan Hidup dan Kehutanan, terdapat sekitar 10 juta anjing liar di Indonesia yang menjadi masalah kesehatan dan keamanan masyarakat.</a:t>
            </a:r>
          </a:p>
          <a:p>
            <a:r>
              <a:rPr lang="en-US"/>
              <a:t/>
            </a:r>
          </a:p>
          <a:p>
            <a:r>
              <a:rPr lang="en-US"/>
              <a:t>Berdasarkan data dari PETA Asia, di Indonesia masih banyak ditemukan kasus kekerasan terhadap hewan, seperti penganiayaan terhadap anjing, kucing, burung, dan hewan lainnya.</a:t>
            </a:r>
          </a:p>
          <a:p>
            <a:r>
              <a:rPr lang="en-US"/>
              <a:t/>
            </a:r>
          </a:p>
          <a:p>
            <a:r>
              <a:rPr lang="en-US"/>
              <a:t>Menurut data dari World Animal Protection, sekitar 18.000 anjing liar setiap tahunnya di Bali diberi racun oleh pemerintah setempat sebagai upaya pengendalian populasi hewan.</a:t>
            </a:r>
          </a:p>
          <a:p>
            <a:r>
              <a:rPr lang="en-US"/>
              <a:t/>
            </a:r>
          </a:p>
          <a:p>
            <a:r>
              <a:rPr lang="en-US"/>
              <a:t>Berdasarkan data dari Kementerian Pertanian, pada tahun 2018 terdapat sekitar 20.000 hewan yang tidak memiliki tempat tinggal yang aman dan sehat di Jakarta.</a:t>
            </a:r>
          </a:p>
          <a:p>
            <a:r>
              <a:rPr lang="en-US"/>
              <a:t/>
            </a:r>
          </a:p>
          <a:p>
            <a:r>
              <a:rPr lang="en-US"/>
              <a:t>Menurut laporan dari Jakarta Animal Aid Network (JAAN), sekitar 200 anjing liar di daerah Jakarta Selatan mati akibat keracunan makanan yang diberikan oleh masyarakat setempat.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Masalah dan solusi</a:t>
            </a:r>
          </a:p>
          <a:p>
            <a:r>
              <a:rPr lang="en-US"/>
              <a:t>Masalah yang dihadapi adalah banyaknya hewan terlantar di Indonesia yang tidak mendapatkan perawatan dan cinta yang layak dari manusia.</a:t>
            </a:r>
          </a:p>
          <a:p>
            <a:r>
              <a:rPr lang="en-US"/>
              <a:t>Solusi yang ditawarkan oleh aplikasi atau website adopsi hewan adalah menyediakan platform yang mudah diakses dan dapat membantu mengurangi jumlah hewan terlantar dengan cara mengadopsi hewan yang sudah tidak memiliki rumah.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Rencana aplikasi</a:t>
            </a:r>
          </a:p>
          <a:p>
            <a:r>
              <a:rPr lang="en-US"/>
              <a:t>Aplikasi atau website adopsi hewan akan menyediakan fitur pencarian hewan berdasarkan jenis, usia, jenis kelamin, dan lokasi.</a:t>
            </a:r>
          </a:p>
          <a:p>
            <a:r>
              <a:rPr lang="en-US"/>
              <a:t>Pengguna juga dapat melihat profil hewan yang mencakup informasi seperti riwayat kesehatan, kebiasaan, dan foto.</a:t>
            </a:r>
          </a:p>
          <a:p>
            <a:r>
              <a:rPr lang="en-US"/>
              <a:t/>
            </a:r>
          </a:p>
          <a:p>
            <a:r>
              <a:rPr lang="en-US"/>
              <a:t>Untuk mengadopsi hewan, pengguna harus mengisi formulir adopsi online dan melengkapi dokumen seperti identitas dan bukti rumah.</a:t>
            </a:r>
          </a:p>
          <a:p>
            <a:r>
              <a:rPr lang="en-US"/>
              <a:t>Setelah proses verifikasi, pengguna dapat mengambil hewan yang diadopsi dan membayar biaya adopsi melalui aplikasi atau website.</a:t>
            </a:r>
          </a:p>
          <a:p>
            <a:r>
              <a:rPr lang="en-US"/>
              <a:t/>
            </a:r>
          </a:p>
          <a:p>
            <a:r>
              <a:rPr lang="en-US"/>
              <a:t>Fitur:</a:t>
            </a:r>
          </a:p>
          <a:p>
            <a:r>
              <a:rPr lang="en-US"/>
              <a:t>- Login</a:t>
            </a:r>
          </a:p>
          <a:p>
            <a:r>
              <a:rPr lang="en-US"/>
              <a:t>- Kategori Hewan (Anjing, Kucing, Reptil, Burung, dan hewal lainnya)</a:t>
            </a:r>
          </a:p>
          <a:p>
            <a:r>
              <a:rPr lang="en-US"/>
              <a:t>- Search Animal </a:t>
            </a:r>
          </a:p>
          <a:p>
            <a:r>
              <a:rPr lang="en-US"/>
              <a:t>- Search Shelter</a:t>
            </a:r>
          </a:p>
          <a:p>
            <a:r>
              <a:rPr lang="en-US"/>
              <a:t>- Wishlist/Favorite</a:t>
            </a:r>
          </a:p>
          <a:p>
            <a:r>
              <a:rPr lang="en-US"/>
              <a:t>- Forum</a:t>
            </a:r>
          </a:p>
          <a:p>
            <a:r>
              <a:rPr lang="en-US"/>
              <a:t>- Artikel (isinya tutorial/ cara rawat)</a:t>
            </a:r>
          </a:p>
          <a:p>
            <a:r>
              <a:rPr lang="en-US"/>
              <a:t>- Quiz (dicariin yg match dgn isi quiz)</a:t>
            </a:r>
          </a:p>
          <a:p>
            <a:r>
              <a:rPr lang="en-US"/>
              <a:t>- Profile Animal (About, Story, Shelter)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Target</a:t>
            </a:r>
          </a:p>
          <a:p>
            <a:r>
              <a:rPr lang="en-US"/>
              <a:t>Target pengguna aplikasi atau website adopsi hewan adalah masyarakat umum yang ingin mengadopsi hewan dan peduli terhadap kesejahteraan hewan.</a:t>
            </a:r>
          </a:p>
          <a:p>
            <a:r>
              <a:rPr lang="en-US"/>
              <a:t>Aplikasi atau website dapat digunakan oleh individu, keluarga, maupun organisasi penyelamat hewan.</a:t>
            </a:r>
          </a:p>
          <a:p>
            <a:r>
              <a:rPr lang="en-US"/>
              <a:t>Target hewan yang dapat diadopsi melalui aplikasi atau website ini meliputi hewan yang terlantar dan tidak memiliki tempat tinggal yang aman seperti anjing, kucing, burung, dan hewan lainnya yang memenuhi kriteria adopsi.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7.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2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0.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36.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8.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0.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1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1.png" Type="http://schemas.openxmlformats.org/officeDocument/2006/relationships/image"/><Relationship Id="rId9" Target="../media/image1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2.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43.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3.png" Type="http://schemas.openxmlformats.org/officeDocument/2006/relationships/image"/><Relationship Id="rId9" Target="../media/image42.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6.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7.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8.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9.png" Type="http://schemas.openxmlformats.org/officeDocument/2006/relationships/image"/><Relationship Id="rId9" Target="../media/image50.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1.png" Type="http://schemas.openxmlformats.org/officeDocument/2006/relationships/image"/><Relationship Id="rId9" Target="../media/image52.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gif" Type="http://schemas.openxmlformats.org/officeDocument/2006/relationships/image"/><Relationship Id="rId11" Target="../media/image54.png" Type="http://schemas.openxmlformats.org/officeDocument/2006/relationships/image"/><Relationship Id="rId2" Target="../notesSlides/notesSlide14.xml" Type="http://schemas.openxmlformats.org/officeDocument/2006/relationships/notesSlid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https://www.figma.com/file/PxrecXz2zYcF4vWKlyF0fv/MPF?type=design&amp;node-id=1%3A22&amp;t=93DDlFfKk5xRLrjT-1"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5.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2" Target="../notesSlides/notesSlide5.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1590512">
            <a:off x="5948010" y="375367"/>
            <a:ext cx="3018046" cy="3484035"/>
          </a:xfrm>
          <a:custGeom>
            <a:avLst/>
            <a:gdLst/>
            <a:ahLst/>
            <a:cxnLst/>
            <a:rect r="r" b="b" t="t" l="l"/>
            <a:pathLst>
              <a:path h="3484035" w="3018046">
                <a:moveTo>
                  <a:pt x="0" y="0"/>
                </a:moveTo>
                <a:lnTo>
                  <a:pt x="3018045" y="0"/>
                </a:lnTo>
                <a:lnTo>
                  <a:pt x="3018045"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8207070">
            <a:off x="6703519" y="-382106"/>
            <a:ext cx="11128336" cy="10446726"/>
          </a:xfrm>
          <a:custGeom>
            <a:avLst/>
            <a:gdLst/>
            <a:ahLst/>
            <a:cxnLst/>
            <a:rect r="r" b="b" t="t" l="l"/>
            <a:pathLst>
              <a:path h="10446726" w="11128336">
                <a:moveTo>
                  <a:pt x="0" y="0"/>
                </a:moveTo>
                <a:lnTo>
                  <a:pt x="11128336" y="0"/>
                </a:lnTo>
                <a:lnTo>
                  <a:pt x="11128336" y="10446725"/>
                </a:lnTo>
                <a:lnTo>
                  <a:pt x="0" y="104467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10205" y="4841256"/>
            <a:ext cx="7494211" cy="4891676"/>
          </a:xfrm>
          <a:custGeom>
            <a:avLst/>
            <a:gdLst/>
            <a:ahLst/>
            <a:cxnLst/>
            <a:rect r="r" b="b" t="t" l="l"/>
            <a:pathLst>
              <a:path h="4891676" w="7494211">
                <a:moveTo>
                  <a:pt x="0" y="0"/>
                </a:moveTo>
                <a:lnTo>
                  <a:pt x="7494211" y="0"/>
                </a:lnTo>
                <a:lnTo>
                  <a:pt x="7494211" y="4891677"/>
                </a:lnTo>
                <a:lnTo>
                  <a:pt x="0" y="48916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1561365">
            <a:off x="16463961" y="6825139"/>
            <a:ext cx="3018046" cy="3484035"/>
          </a:xfrm>
          <a:custGeom>
            <a:avLst/>
            <a:gdLst/>
            <a:ahLst/>
            <a:cxnLst/>
            <a:rect r="r" b="b" t="t" l="l"/>
            <a:pathLst>
              <a:path h="3484035" w="3018046">
                <a:moveTo>
                  <a:pt x="0" y="0"/>
                </a:moveTo>
                <a:lnTo>
                  <a:pt x="3018045" y="0"/>
                </a:lnTo>
                <a:lnTo>
                  <a:pt x="3018045"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678015">
            <a:off x="2176758" y="-620945"/>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true" flipV="false" rot="-3121932">
            <a:off x="10657640" y="7968571"/>
            <a:ext cx="1654089" cy="3528723"/>
          </a:xfrm>
          <a:custGeom>
            <a:avLst/>
            <a:gdLst/>
            <a:ahLst/>
            <a:cxnLst/>
            <a:rect r="r" b="b" t="t" l="l"/>
            <a:pathLst>
              <a:path h="3528723" w="1654089">
                <a:moveTo>
                  <a:pt x="1654089" y="0"/>
                </a:moveTo>
                <a:lnTo>
                  <a:pt x="0" y="0"/>
                </a:lnTo>
                <a:lnTo>
                  <a:pt x="0" y="3528723"/>
                </a:lnTo>
                <a:lnTo>
                  <a:pt x="1654089" y="3528723"/>
                </a:lnTo>
                <a:lnTo>
                  <a:pt x="165408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10673157" y="6108318"/>
            <a:ext cx="4040246" cy="1307695"/>
          </a:xfrm>
          <a:prstGeom prst="rect">
            <a:avLst/>
          </a:prstGeom>
        </p:spPr>
        <p:txBody>
          <a:bodyPr anchor="t" rtlCol="false" tIns="0" lIns="0" bIns="0" rIns="0">
            <a:spAutoFit/>
          </a:bodyPr>
          <a:lstStyle/>
          <a:p>
            <a:pPr algn="ctr">
              <a:lnSpc>
                <a:spcPts val="3519"/>
              </a:lnSpc>
            </a:pPr>
            <a:r>
              <a:rPr lang="en-US" sz="2513">
                <a:solidFill>
                  <a:srgbClr val="A9AFE3"/>
                </a:solidFill>
                <a:latin typeface="Lazydog"/>
              </a:rPr>
              <a:t>Group 8</a:t>
            </a:r>
          </a:p>
          <a:p>
            <a:pPr algn="ctr">
              <a:lnSpc>
                <a:spcPts val="3519"/>
              </a:lnSpc>
            </a:pPr>
            <a:r>
              <a:rPr lang="en-US" sz="2513">
                <a:solidFill>
                  <a:srgbClr val="A9AFE3"/>
                </a:solidFill>
                <a:latin typeface="Lazydog"/>
              </a:rPr>
              <a:t>Nolan  Theo  Evan  Otniel  Grace</a:t>
            </a:r>
          </a:p>
        </p:txBody>
      </p:sp>
      <p:sp>
        <p:nvSpPr>
          <p:cNvPr name="TextBox 9" id="9"/>
          <p:cNvSpPr txBox="true"/>
          <p:nvPr/>
        </p:nvSpPr>
        <p:spPr>
          <a:xfrm rot="0">
            <a:off x="9076211" y="3771978"/>
            <a:ext cx="7707021" cy="2131678"/>
          </a:xfrm>
          <a:prstGeom prst="rect">
            <a:avLst/>
          </a:prstGeom>
        </p:spPr>
        <p:txBody>
          <a:bodyPr anchor="t" rtlCol="false" tIns="0" lIns="0" bIns="0" rIns="0">
            <a:spAutoFit/>
          </a:bodyPr>
          <a:lstStyle/>
          <a:p>
            <a:pPr>
              <a:lnSpc>
                <a:spcPts val="15839"/>
              </a:lnSpc>
            </a:pPr>
            <a:r>
              <a:rPr lang="en-US" sz="15999">
                <a:solidFill>
                  <a:srgbClr val="A9AFE3"/>
                </a:solidFill>
                <a:latin typeface="Lazydog"/>
              </a:rPr>
              <a:t>ADOPET</a:t>
            </a:r>
          </a:p>
        </p:txBody>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1028700" y="477729"/>
            <a:ext cx="7002283" cy="1632148"/>
            <a:chOff x="0" y="0"/>
            <a:chExt cx="9336377" cy="2176198"/>
          </a:xfrm>
        </p:grpSpPr>
        <p:sp>
          <p:nvSpPr>
            <p:cNvPr name="TextBox 5" id="5"/>
            <p:cNvSpPr txBox="true"/>
            <p:nvPr/>
          </p:nvSpPr>
          <p:spPr>
            <a:xfrm rot="0">
              <a:off x="0" y="-95250"/>
              <a:ext cx="9336377" cy="1211097"/>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Important Features</a:t>
              </a:r>
            </a:p>
          </p:txBody>
        </p:sp>
        <p:sp>
          <p:nvSpPr>
            <p:cNvPr name="TextBox 6" id="6"/>
            <p:cNvSpPr txBox="true"/>
            <p:nvPr/>
          </p:nvSpPr>
          <p:spPr>
            <a:xfrm rot="0">
              <a:off x="0" y="1209093"/>
              <a:ext cx="9336377" cy="967105"/>
            </a:xfrm>
            <a:prstGeom prst="rect">
              <a:avLst/>
            </a:prstGeom>
          </p:spPr>
          <p:txBody>
            <a:bodyPr anchor="t" rtlCol="false" tIns="0" lIns="0" bIns="0" rIns="0">
              <a:spAutoFit/>
            </a:bodyPr>
            <a:lstStyle/>
            <a:p>
              <a:pPr>
                <a:lnSpc>
                  <a:spcPts val="2940"/>
                </a:lnSpc>
              </a:pPr>
              <a:r>
                <a:rPr lang="en-US" sz="2100">
                  <a:solidFill>
                    <a:srgbClr val="000000"/>
                  </a:solidFill>
                  <a:latin typeface="DM Sans"/>
                </a:rPr>
                <a:t>Place all similar ideas here and rename "Category 3"</a:t>
              </a:r>
            </a:p>
            <a:p>
              <a:pPr marL="0" indent="0" lvl="0">
                <a:lnSpc>
                  <a:spcPts val="2940"/>
                </a:lnSpc>
                <a:spcBef>
                  <a:spcPct val="0"/>
                </a:spcBef>
              </a:pPr>
              <a:r>
                <a:rPr lang="en-US" sz="2100">
                  <a:solidFill>
                    <a:srgbClr val="000000"/>
                  </a:solidFill>
                  <a:latin typeface="DM Sans"/>
                </a:rPr>
                <a:t>to a more fitting characteristic of these related ideas.</a:t>
              </a:r>
            </a:p>
          </p:txBody>
        </p:sp>
      </p:grpSp>
      <p:grpSp>
        <p:nvGrpSpPr>
          <p:cNvPr name="Group 7" id="7"/>
          <p:cNvGrpSpPr/>
          <p:nvPr/>
        </p:nvGrpSpPr>
        <p:grpSpPr>
          <a:xfrm rot="-245163">
            <a:off x="11129003" y="2875110"/>
            <a:ext cx="2799581" cy="2939462"/>
            <a:chOff x="0" y="0"/>
            <a:chExt cx="3732774" cy="3919282"/>
          </a:xfrm>
        </p:grpSpPr>
        <p:grpSp>
          <p:nvGrpSpPr>
            <p:cNvPr name="Group 8" id="8"/>
            <p:cNvGrpSpPr/>
            <p:nvPr/>
          </p:nvGrpSpPr>
          <p:grpSpPr>
            <a:xfrm rot="0">
              <a:off x="0" y="0"/>
              <a:ext cx="3732774" cy="3919282"/>
              <a:chOff x="0" y="0"/>
              <a:chExt cx="4188895" cy="4398193"/>
            </a:xfrm>
          </p:grpSpPr>
          <p:sp>
            <p:nvSpPr>
              <p:cNvPr name="Freeform 9" id="9"/>
              <p:cNvSpPr/>
              <p:nvPr/>
            </p:nvSpPr>
            <p:spPr>
              <a:xfrm flipH="false" flipV="false" rot="0">
                <a:off x="0" y="218440"/>
                <a:ext cx="4187625" cy="4179753"/>
              </a:xfrm>
              <a:custGeom>
                <a:avLst/>
                <a:gdLst/>
                <a:ahLst/>
                <a:cxnLst/>
                <a:rect r="r" b="b" t="t" l="l"/>
                <a:pathLst>
                  <a:path h="4179753" w="4187625">
                    <a:moveTo>
                      <a:pt x="0" y="16510"/>
                    </a:moveTo>
                    <a:cubicBezTo>
                      <a:pt x="0" y="16510"/>
                      <a:pt x="2540" y="345440"/>
                      <a:pt x="2540" y="977311"/>
                    </a:cubicBezTo>
                    <a:cubicBezTo>
                      <a:pt x="2540" y="2205399"/>
                      <a:pt x="7620" y="2998653"/>
                      <a:pt x="7620" y="3259003"/>
                    </a:cubicBezTo>
                    <a:cubicBezTo>
                      <a:pt x="7620" y="3453313"/>
                      <a:pt x="16510" y="3852093"/>
                      <a:pt x="21590" y="4043863"/>
                    </a:cubicBezTo>
                    <a:lnTo>
                      <a:pt x="130810" y="4158163"/>
                    </a:lnTo>
                    <a:cubicBezTo>
                      <a:pt x="275590" y="4165783"/>
                      <a:pt x="543560" y="4179753"/>
                      <a:pt x="793750" y="4179753"/>
                    </a:cubicBezTo>
                    <a:lnTo>
                      <a:pt x="4187625" y="4179753"/>
                    </a:lnTo>
                    <a:lnTo>
                      <a:pt x="4187625" y="809498"/>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F9DA"/>
              </a:solidFill>
            </p:spPr>
          </p:sp>
          <p:sp>
            <p:nvSpPr>
              <p:cNvPr name="Freeform 10" id="10"/>
              <p:cNvSpPr/>
              <p:nvPr/>
            </p:nvSpPr>
            <p:spPr>
              <a:xfrm flipH="false" flipV="false" rot="0">
                <a:off x="21590" y="0"/>
                <a:ext cx="3698675" cy="4377873"/>
              </a:xfrm>
              <a:custGeom>
                <a:avLst/>
                <a:gdLst/>
                <a:ahLst/>
                <a:cxnLst/>
                <a:rect r="r" b="b" t="t" l="l"/>
                <a:pathLst>
                  <a:path h="4377873" w="3698675">
                    <a:moveTo>
                      <a:pt x="0" y="4263573"/>
                    </a:moveTo>
                    <a:lnTo>
                      <a:pt x="109220" y="4377873"/>
                    </a:lnTo>
                    <a:lnTo>
                      <a:pt x="123190" y="4244523"/>
                    </a:lnTo>
                    <a:lnTo>
                      <a:pt x="0" y="4263573"/>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DC5D"/>
              </a:solidFill>
            </p:spPr>
          </p:sp>
        </p:grpSp>
        <p:sp>
          <p:nvSpPr>
            <p:cNvPr name="TextBox 11" id="11"/>
            <p:cNvSpPr txBox="true"/>
            <p:nvPr/>
          </p:nvSpPr>
          <p:spPr>
            <a:xfrm rot="0">
              <a:off x="491762" y="1318878"/>
              <a:ext cx="2749251" cy="1482219"/>
            </a:xfrm>
            <a:prstGeom prst="rect">
              <a:avLst/>
            </a:prstGeom>
          </p:spPr>
          <p:txBody>
            <a:bodyPr anchor="t" rtlCol="false" tIns="0" lIns="0" bIns="0" rIns="0">
              <a:spAutoFit/>
            </a:bodyPr>
            <a:lstStyle/>
            <a:p>
              <a:pPr algn="ctr">
                <a:lnSpc>
                  <a:spcPts val="2184"/>
                </a:lnSpc>
              </a:pPr>
              <a:r>
                <a:rPr lang="en-US" sz="1883">
                  <a:solidFill>
                    <a:srgbClr val="000000"/>
                  </a:solidFill>
                  <a:latin typeface="DM Sans"/>
                </a:rPr>
                <a:t>Location-based search and filtering for nearby options.</a:t>
              </a:r>
            </a:p>
          </p:txBody>
        </p:sp>
      </p:grpSp>
      <p:grpSp>
        <p:nvGrpSpPr>
          <p:cNvPr name="Group 12" id="12"/>
          <p:cNvGrpSpPr/>
          <p:nvPr/>
        </p:nvGrpSpPr>
        <p:grpSpPr>
          <a:xfrm rot="-217738">
            <a:off x="8286391" y="5991325"/>
            <a:ext cx="2647815" cy="3042391"/>
            <a:chOff x="0" y="0"/>
            <a:chExt cx="3530420" cy="4056521"/>
          </a:xfrm>
        </p:grpSpPr>
        <p:grpSp>
          <p:nvGrpSpPr>
            <p:cNvPr name="Group 13" id="13"/>
            <p:cNvGrpSpPr/>
            <p:nvPr/>
          </p:nvGrpSpPr>
          <p:grpSpPr>
            <a:xfrm rot="0">
              <a:off x="0" y="0"/>
              <a:ext cx="3530420" cy="4056521"/>
              <a:chOff x="0" y="0"/>
              <a:chExt cx="4188895" cy="4813121"/>
            </a:xfrm>
          </p:grpSpPr>
          <p:sp>
            <p:nvSpPr>
              <p:cNvPr name="Freeform 14" id="14"/>
              <p:cNvSpPr/>
              <p:nvPr/>
            </p:nvSpPr>
            <p:spPr>
              <a:xfrm flipH="false" flipV="false" rot="0">
                <a:off x="0" y="218440"/>
                <a:ext cx="4187625" cy="4594681"/>
              </a:xfrm>
              <a:custGeom>
                <a:avLst/>
                <a:gdLst/>
                <a:ahLst/>
                <a:cxnLst/>
                <a:rect r="r" b="b" t="t" l="l"/>
                <a:pathLst>
                  <a:path h="4594681" w="4187625">
                    <a:moveTo>
                      <a:pt x="0" y="16510"/>
                    </a:moveTo>
                    <a:cubicBezTo>
                      <a:pt x="0" y="16510"/>
                      <a:pt x="2540" y="345440"/>
                      <a:pt x="2540" y="1051622"/>
                    </a:cubicBezTo>
                    <a:cubicBezTo>
                      <a:pt x="2540" y="2552759"/>
                      <a:pt x="7620" y="3413581"/>
                      <a:pt x="7620" y="3673931"/>
                    </a:cubicBezTo>
                    <a:cubicBezTo>
                      <a:pt x="7620" y="3868241"/>
                      <a:pt x="16510" y="4267021"/>
                      <a:pt x="21590" y="4458791"/>
                    </a:cubicBezTo>
                    <a:lnTo>
                      <a:pt x="130810" y="4573091"/>
                    </a:lnTo>
                    <a:cubicBezTo>
                      <a:pt x="275590" y="4580711"/>
                      <a:pt x="543560" y="4594681"/>
                      <a:pt x="793750" y="4594681"/>
                    </a:cubicBezTo>
                    <a:lnTo>
                      <a:pt x="4187625" y="4594681"/>
                    </a:lnTo>
                    <a:lnTo>
                      <a:pt x="4187625" y="846497"/>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B001"/>
              </a:solidFill>
            </p:spPr>
          </p:sp>
          <p:sp>
            <p:nvSpPr>
              <p:cNvPr name="Freeform 15" id="15"/>
              <p:cNvSpPr/>
              <p:nvPr/>
            </p:nvSpPr>
            <p:spPr>
              <a:xfrm flipH="false" flipV="false" rot="0">
                <a:off x="21590" y="0"/>
                <a:ext cx="3698675" cy="4792801"/>
              </a:xfrm>
              <a:custGeom>
                <a:avLst/>
                <a:gdLst/>
                <a:ahLst/>
                <a:cxnLst/>
                <a:rect r="r" b="b" t="t" l="l"/>
                <a:pathLst>
                  <a:path h="4792801" w="3698675">
                    <a:moveTo>
                      <a:pt x="0" y="4678501"/>
                    </a:moveTo>
                    <a:lnTo>
                      <a:pt x="109220" y="4792801"/>
                    </a:lnTo>
                    <a:lnTo>
                      <a:pt x="123190" y="4659451"/>
                    </a:lnTo>
                    <a:lnTo>
                      <a:pt x="0" y="4678501"/>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DC5D"/>
              </a:solidFill>
            </p:spPr>
          </p:sp>
        </p:grpSp>
        <p:sp>
          <p:nvSpPr>
            <p:cNvPr name="TextBox 16" id="16"/>
            <p:cNvSpPr txBox="true"/>
            <p:nvPr/>
          </p:nvSpPr>
          <p:spPr>
            <a:xfrm rot="0">
              <a:off x="465103" y="1247898"/>
              <a:ext cx="2600214" cy="1751054"/>
            </a:xfrm>
            <a:prstGeom prst="rect">
              <a:avLst/>
            </a:prstGeom>
          </p:spPr>
          <p:txBody>
            <a:bodyPr anchor="t" rtlCol="false" tIns="0" lIns="0" bIns="0" rIns="0">
              <a:spAutoFit/>
            </a:bodyPr>
            <a:lstStyle/>
            <a:p>
              <a:pPr algn="ctr">
                <a:lnSpc>
                  <a:spcPts val="2066"/>
                </a:lnSpc>
              </a:pPr>
              <a:r>
                <a:rPr lang="en-US" sz="1781">
                  <a:solidFill>
                    <a:srgbClr val="000000"/>
                  </a:solidFill>
                  <a:latin typeface="DM Sans"/>
                </a:rPr>
                <a:t>Easy payment options such as GoPay or OVO and a user-friendly interface.</a:t>
              </a:r>
            </a:p>
          </p:txBody>
        </p:sp>
      </p:grpSp>
      <p:grpSp>
        <p:nvGrpSpPr>
          <p:cNvPr name="Group 17" id="17"/>
          <p:cNvGrpSpPr/>
          <p:nvPr/>
        </p:nvGrpSpPr>
        <p:grpSpPr>
          <a:xfrm rot="323888">
            <a:off x="4651947" y="3364743"/>
            <a:ext cx="2588590" cy="2717929"/>
            <a:chOff x="0" y="0"/>
            <a:chExt cx="3451454" cy="3623906"/>
          </a:xfrm>
        </p:grpSpPr>
        <p:grpSp>
          <p:nvGrpSpPr>
            <p:cNvPr name="Group 18" id="18"/>
            <p:cNvGrpSpPr/>
            <p:nvPr/>
          </p:nvGrpSpPr>
          <p:grpSpPr>
            <a:xfrm rot="0">
              <a:off x="0" y="0"/>
              <a:ext cx="3451454" cy="3623906"/>
              <a:chOff x="0" y="0"/>
              <a:chExt cx="4188895" cy="4398193"/>
            </a:xfrm>
          </p:grpSpPr>
          <p:sp>
            <p:nvSpPr>
              <p:cNvPr name="Freeform 19" id="19"/>
              <p:cNvSpPr/>
              <p:nvPr/>
            </p:nvSpPr>
            <p:spPr>
              <a:xfrm flipH="false" flipV="false" rot="0">
                <a:off x="0" y="218440"/>
                <a:ext cx="4187625" cy="4179753"/>
              </a:xfrm>
              <a:custGeom>
                <a:avLst/>
                <a:gdLst/>
                <a:ahLst/>
                <a:cxnLst/>
                <a:rect r="r" b="b" t="t" l="l"/>
                <a:pathLst>
                  <a:path h="4179753" w="4187625">
                    <a:moveTo>
                      <a:pt x="0" y="16510"/>
                    </a:moveTo>
                    <a:cubicBezTo>
                      <a:pt x="0" y="16510"/>
                      <a:pt x="2540" y="345440"/>
                      <a:pt x="2540" y="977311"/>
                    </a:cubicBezTo>
                    <a:cubicBezTo>
                      <a:pt x="2540" y="2205399"/>
                      <a:pt x="7620" y="2998653"/>
                      <a:pt x="7620" y="3259003"/>
                    </a:cubicBezTo>
                    <a:cubicBezTo>
                      <a:pt x="7620" y="3453313"/>
                      <a:pt x="16510" y="3852093"/>
                      <a:pt x="21590" y="4043863"/>
                    </a:cubicBezTo>
                    <a:lnTo>
                      <a:pt x="130810" y="4158163"/>
                    </a:lnTo>
                    <a:cubicBezTo>
                      <a:pt x="275590" y="4165783"/>
                      <a:pt x="543560" y="4179753"/>
                      <a:pt x="793750" y="4179753"/>
                    </a:cubicBezTo>
                    <a:lnTo>
                      <a:pt x="4187625" y="4179753"/>
                    </a:lnTo>
                    <a:lnTo>
                      <a:pt x="4187625" y="809498"/>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DC5D"/>
              </a:solidFill>
            </p:spPr>
          </p:sp>
          <p:sp>
            <p:nvSpPr>
              <p:cNvPr name="Freeform 20" id="20"/>
              <p:cNvSpPr/>
              <p:nvPr/>
            </p:nvSpPr>
            <p:spPr>
              <a:xfrm flipH="false" flipV="false" rot="0">
                <a:off x="21590" y="0"/>
                <a:ext cx="3698675" cy="4377873"/>
              </a:xfrm>
              <a:custGeom>
                <a:avLst/>
                <a:gdLst/>
                <a:ahLst/>
                <a:cxnLst/>
                <a:rect r="r" b="b" t="t" l="l"/>
                <a:pathLst>
                  <a:path h="4377873" w="3698675">
                    <a:moveTo>
                      <a:pt x="0" y="4263573"/>
                    </a:moveTo>
                    <a:lnTo>
                      <a:pt x="109220" y="4377873"/>
                    </a:lnTo>
                    <a:lnTo>
                      <a:pt x="123190" y="4244523"/>
                    </a:lnTo>
                    <a:lnTo>
                      <a:pt x="0" y="4263573"/>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B001"/>
              </a:solidFill>
            </p:spPr>
          </p:sp>
        </p:grpSp>
        <p:sp>
          <p:nvSpPr>
            <p:cNvPr name="TextBox 21" id="21"/>
            <p:cNvSpPr txBox="true"/>
            <p:nvPr/>
          </p:nvSpPr>
          <p:spPr>
            <a:xfrm rot="0">
              <a:off x="454700" y="1220199"/>
              <a:ext cx="2542053" cy="1369794"/>
            </a:xfrm>
            <a:prstGeom prst="rect">
              <a:avLst/>
            </a:prstGeom>
          </p:spPr>
          <p:txBody>
            <a:bodyPr anchor="t" rtlCol="false" tIns="0" lIns="0" bIns="0" rIns="0">
              <a:spAutoFit/>
            </a:bodyPr>
            <a:lstStyle/>
            <a:p>
              <a:pPr algn="ctr">
                <a:lnSpc>
                  <a:spcPts val="2019"/>
                </a:lnSpc>
              </a:pPr>
              <a:r>
                <a:rPr lang="en-US" sz="1741">
                  <a:solidFill>
                    <a:srgbClr val="000000"/>
                  </a:solidFill>
                  <a:latin typeface="DM Sans"/>
                </a:rPr>
                <a:t>Virtual transfers or mobile banking for convenient payments.</a:t>
              </a:r>
            </a:p>
          </p:txBody>
        </p:sp>
      </p:grpSp>
      <p:grpSp>
        <p:nvGrpSpPr>
          <p:cNvPr name="Group 22" id="22"/>
          <p:cNvGrpSpPr/>
          <p:nvPr/>
        </p:nvGrpSpPr>
        <p:grpSpPr>
          <a:xfrm rot="0">
            <a:off x="16460137" y="946073"/>
            <a:ext cx="1376229" cy="1308671"/>
            <a:chOff x="0" y="0"/>
            <a:chExt cx="1834972" cy="1744895"/>
          </a:xfrm>
        </p:grpSpPr>
        <p:grpSp>
          <p:nvGrpSpPr>
            <p:cNvPr name="Group 23" id="23"/>
            <p:cNvGrpSpPr/>
            <p:nvPr/>
          </p:nvGrpSpPr>
          <p:grpSpPr>
            <a:xfrm rot="0">
              <a:off x="0" y="0"/>
              <a:ext cx="1834972" cy="1744895"/>
              <a:chOff x="0" y="0"/>
              <a:chExt cx="4188895" cy="3983266"/>
            </a:xfrm>
          </p:grpSpPr>
          <p:sp>
            <p:nvSpPr>
              <p:cNvPr name="Freeform 24" id="24"/>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B001"/>
              </a:solidFill>
            </p:spPr>
          </p:sp>
          <p:sp>
            <p:nvSpPr>
              <p:cNvPr name="Freeform 25" id="25"/>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DC5D"/>
              </a:solidFill>
            </p:spPr>
          </p:sp>
        </p:grpSp>
        <p:sp>
          <p:nvSpPr>
            <p:cNvPr name="TextBox 26" id="26"/>
            <p:cNvSpPr txBox="true"/>
            <p:nvPr/>
          </p:nvSpPr>
          <p:spPr>
            <a:xfrm rot="0">
              <a:off x="241742" y="653182"/>
              <a:ext cx="1351488" cy="542031"/>
            </a:xfrm>
            <a:prstGeom prst="rect">
              <a:avLst/>
            </a:prstGeom>
          </p:spPr>
          <p:txBody>
            <a:bodyPr anchor="t" rtlCol="false" tIns="0" lIns="0" bIns="0" rIns="0">
              <a:spAutoFit/>
            </a:bodyPr>
            <a:lstStyle/>
            <a:p>
              <a:pPr algn="ctr">
                <a:lnSpc>
                  <a:spcPts val="1073"/>
                </a:lnSpc>
              </a:pPr>
              <a:r>
                <a:rPr lang="en-US" sz="925">
                  <a:solidFill>
                    <a:srgbClr val="000000"/>
                  </a:solidFill>
                  <a:latin typeface="DM Sans"/>
                </a:rPr>
                <a:t>Copy a sticky note, then type in your idea.</a:t>
              </a:r>
            </a:p>
          </p:txBody>
        </p:sp>
      </p:grpSp>
      <p:grpSp>
        <p:nvGrpSpPr>
          <p:cNvPr name="Group 27" id="27"/>
          <p:cNvGrpSpPr/>
          <p:nvPr/>
        </p:nvGrpSpPr>
        <p:grpSpPr>
          <a:xfrm rot="0">
            <a:off x="14992372" y="946073"/>
            <a:ext cx="1376229" cy="1308671"/>
            <a:chOff x="0" y="0"/>
            <a:chExt cx="1834972" cy="1744895"/>
          </a:xfrm>
        </p:grpSpPr>
        <p:grpSp>
          <p:nvGrpSpPr>
            <p:cNvPr name="Group 28" id="28"/>
            <p:cNvGrpSpPr/>
            <p:nvPr/>
          </p:nvGrpSpPr>
          <p:grpSpPr>
            <a:xfrm rot="0">
              <a:off x="0" y="0"/>
              <a:ext cx="1834972" cy="1744895"/>
              <a:chOff x="0" y="0"/>
              <a:chExt cx="4188895" cy="3983266"/>
            </a:xfrm>
          </p:grpSpPr>
          <p:sp>
            <p:nvSpPr>
              <p:cNvPr name="Freeform 29" id="29"/>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DC5D"/>
              </a:solidFill>
            </p:spPr>
          </p:sp>
          <p:sp>
            <p:nvSpPr>
              <p:cNvPr name="Freeform 30" id="30"/>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B001"/>
              </a:solidFill>
            </p:spPr>
          </p:sp>
        </p:grpSp>
        <p:sp>
          <p:nvSpPr>
            <p:cNvPr name="TextBox 31" id="31"/>
            <p:cNvSpPr txBox="true"/>
            <p:nvPr/>
          </p:nvSpPr>
          <p:spPr>
            <a:xfrm rot="0">
              <a:off x="241742" y="653182"/>
              <a:ext cx="1351488" cy="542031"/>
            </a:xfrm>
            <a:prstGeom prst="rect">
              <a:avLst/>
            </a:prstGeom>
          </p:spPr>
          <p:txBody>
            <a:bodyPr anchor="t" rtlCol="false" tIns="0" lIns="0" bIns="0" rIns="0">
              <a:spAutoFit/>
            </a:bodyPr>
            <a:lstStyle/>
            <a:p>
              <a:pPr algn="ctr">
                <a:lnSpc>
                  <a:spcPts val="1073"/>
                </a:lnSpc>
              </a:pPr>
              <a:r>
                <a:rPr lang="en-US" sz="925">
                  <a:solidFill>
                    <a:srgbClr val="000000"/>
                  </a:solidFill>
                  <a:latin typeface="DM Sans"/>
                </a:rPr>
                <a:t>Copy a sticky note, then type in your idea.</a:t>
              </a:r>
            </a:p>
          </p:txBody>
        </p:sp>
      </p:grpSp>
      <p:grpSp>
        <p:nvGrpSpPr>
          <p:cNvPr name="Group 32" id="32"/>
          <p:cNvGrpSpPr/>
          <p:nvPr/>
        </p:nvGrpSpPr>
        <p:grpSpPr>
          <a:xfrm rot="0">
            <a:off x="13460791" y="946073"/>
            <a:ext cx="1376229" cy="1308671"/>
            <a:chOff x="0" y="0"/>
            <a:chExt cx="1834972" cy="1744895"/>
          </a:xfrm>
        </p:grpSpPr>
        <p:grpSp>
          <p:nvGrpSpPr>
            <p:cNvPr name="Group 33" id="33"/>
            <p:cNvGrpSpPr/>
            <p:nvPr/>
          </p:nvGrpSpPr>
          <p:grpSpPr>
            <a:xfrm rot="0">
              <a:off x="0" y="0"/>
              <a:ext cx="1834972" cy="1744895"/>
              <a:chOff x="0" y="0"/>
              <a:chExt cx="4188895" cy="3983266"/>
            </a:xfrm>
          </p:grpSpPr>
          <p:sp>
            <p:nvSpPr>
              <p:cNvPr name="Freeform 34" id="34"/>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F9DA"/>
              </a:solidFill>
            </p:spPr>
          </p:sp>
          <p:sp>
            <p:nvSpPr>
              <p:cNvPr name="Freeform 35" id="35"/>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DC5D"/>
              </a:solidFill>
            </p:spPr>
          </p:sp>
        </p:grpSp>
        <p:sp>
          <p:nvSpPr>
            <p:cNvPr name="TextBox 36" id="36"/>
            <p:cNvSpPr txBox="true"/>
            <p:nvPr/>
          </p:nvSpPr>
          <p:spPr>
            <a:xfrm rot="0">
              <a:off x="241742" y="653182"/>
              <a:ext cx="1351488" cy="542031"/>
            </a:xfrm>
            <a:prstGeom prst="rect">
              <a:avLst/>
            </a:prstGeom>
          </p:spPr>
          <p:txBody>
            <a:bodyPr anchor="t" rtlCol="false" tIns="0" lIns="0" bIns="0" rIns="0">
              <a:spAutoFit/>
            </a:bodyPr>
            <a:lstStyle/>
            <a:p>
              <a:pPr algn="ctr">
                <a:lnSpc>
                  <a:spcPts val="1073"/>
                </a:lnSpc>
              </a:pPr>
              <a:r>
                <a:rPr lang="en-US" sz="925">
                  <a:solidFill>
                    <a:srgbClr val="000000"/>
                  </a:solidFill>
                  <a:latin typeface="DM Sans"/>
                </a:rPr>
                <a:t>Copy a sticky note, then type in your idea.</a:t>
              </a:r>
            </a:p>
          </p:txBody>
        </p:sp>
      </p:grpSp>
      <p:grpSp>
        <p:nvGrpSpPr>
          <p:cNvPr name="Group 37" id="37"/>
          <p:cNvGrpSpPr/>
          <p:nvPr/>
        </p:nvGrpSpPr>
        <p:grpSpPr>
          <a:xfrm rot="0">
            <a:off x="13460791" y="5973402"/>
            <a:ext cx="3059987" cy="2606670"/>
            <a:chOff x="0" y="0"/>
            <a:chExt cx="4079982" cy="3475560"/>
          </a:xfrm>
        </p:grpSpPr>
        <p:grpSp>
          <p:nvGrpSpPr>
            <p:cNvPr name="Group 38" id="38"/>
            <p:cNvGrpSpPr/>
            <p:nvPr/>
          </p:nvGrpSpPr>
          <p:grpSpPr>
            <a:xfrm rot="0">
              <a:off x="0" y="0"/>
              <a:ext cx="4079982" cy="3475560"/>
              <a:chOff x="0" y="0"/>
              <a:chExt cx="4188895" cy="3568338"/>
            </a:xfrm>
          </p:grpSpPr>
          <p:sp>
            <p:nvSpPr>
              <p:cNvPr name="Freeform 39" id="39"/>
              <p:cNvSpPr/>
              <p:nvPr/>
            </p:nvSpPr>
            <p:spPr>
              <a:xfrm flipH="false" flipV="false" rot="0">
                <a:off x="0" y="218440"/>
                <a:ext cx="4187625" cy="3349898"/>
              </a:xfrm>
              <a:custGeom>
                <a:avLst/>
                <a:gdLst/>
                <a:ahLst/>
                <a:cxnLst/>
                <a:rect r="r" b="b" t="t" l="l"/>
                <a:pathLst>
                  <a:path h="3349898" w="4187625">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4187625" y="3349898"/>
                    </a:lnTo>
                    <a:lnTo>
                      <a:pt x="4187625" y="735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DC5D"/>
              </a:solidFill>
            </p:spPr>
          </p:sp>
          <p:sp>
            <p:nvSpPr>
              <p:cNvPr name="Freeform 40" id="40"/>
              <p:cNvSpPr/>
              <p:nvPr/>
            </p:nvSpPr>
            <p:spPr>
              <a:xfrm flipH="false" flipV="false" rot="0">
                <a:off x="21590" y="0"/>
                <a:ext cx="3698675" cy="3548018"/>
              </a:xfrm>
              <a:custGeom>
                <a:avLst/>
                <a:gdLst/>
                <a:ahLst/>
                <a:cxnLst/>
                <a:rect r="r" b="b" t="t" l="l"/>
                <a:pathLst>
                  <a:path h="3548018" w="3698675">
                    <a:moveTo>
                      <a:pt x="0" y="3433718"/>
                    </a:moveTo>
                    <a:lnTo>
                      <a:pt x="109220" y="3548018"/>
                    </a:lnTo>
                    <a:lnTo>
                      <a:pt x="123190" y="3414668"/>
                    </a:lnTo>
                    <a:lnTo>
                      <a:pt x="0" y="3433718"/>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B001"/>
              </a:solidFill>
            </p:spPr>
          </p:sp>
        </p:grpSp>
        <p:sp>
          <p:nvSpPr>
            <p:cNvPr name="TextBox 41" id="41"/>
            <p:cNvSpPr txBox="true"/>
            <p:nvPr/>
          </p:nvSpPr>
          <p:spPr>
            <a:xfrm rot="0">
              <a:off x="537503" y="1440669"/>
              <a:ext cx="3004975" cy="812696"/>
            </a:xfrm>
            <a:prstGeom prst="rect">
              <a:avLst/>
            </a:prstGeom>
          </p:spPr>
          <p:txBody>
            <a:bodyPr anchor="t" rtlCol="false" tIns="0" lIns="0" bIns="0" rIns="0">
              <a:spAutoFit/>
            </a:bodyPr>
            <a:lstStyle/>
            <a:p>
              <a:pPr algn="ctr">
                <a:lnSpc>
                  <a:spcPts val="2387"/>
                </a:lnSpc>
              </a:pPr>
              <a:r>
                <a:rPr lang="en-US" sz="2058">
                  <a:solidFill>
                    <a:srgbClr val="000000"/>
                  </a:solidFill>
                  <a:latin typeface="DM Sans"/>
                </a:rPr>
                <a:t>Wide range of product choices.</a:t>
              </a:r>
            </a:p>
          </p:txBody>
        </p:sp>
      </p:grpSp>
      <p:grpSp>
        <p:nvGrpSpPr>
          <p:cNvPr name="Group 42" id="42"/>
          <p:cNvGrpSpPr/>
          <p:nvPr/>
        </p:nvGrpSpPr>
        <p:grpSpPr>
          <a:xfrm rot="0">
            <a:off x="1028700" y="5910578"/>
            <a:ext cx="2873370" cy="2732318"/>
            <a:chOff x="0" y="0"/>
            <a:chExt cx="3831159" cy="3643091"/>
          </a:xfrm>
        </p:grpSpPr>
        <p:grpSp>
          <p:nvGrpSpPr>
            <p:cNvPr name="Group 43" id="43"/>
            <p:cNvGrpSpPr/>
            <p:nvPr/>
          </p:nvGrpSpPr>
          <p:grpSpPr>
            <a:xfrm rot="0">
              <a:off x="0" y="0"/>
              <a:ext cx="3831159" cy="3643091"/>
              <a:chOff x="0" y="0"/>
              <a:chExt cx="4188895" cy="3983266"/>
            </a:xfrm>
          </p:grpSpPr>
          <p:sp>
            <p:nvSpPr>
              <p:cNvPr name="Freeform 44" id="44"/>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B001"/>
              </a:solidFill>
            </p:spPr>
          </p:sp>
          <p:sp>
            <p:nvSpPr>
              <p:cNvPr name="Freeform 45" id="45"/>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DC5D"/>
              </a:solidFill>
            </p:spPr>
          </p:sp>
        </p:grpSp>
        <p:sp>
          <p:nvSpPr>
            <p:cNvPr name="TextBox 46" id="46"/>
            <p:cNvSpPr txBox="true"/>
            <p:nvPr/>
          </p:nvSpPr>
          <p:spPr>
            <a:xfrm rot="0">
              <a:off x="504723" y="1353389"/>
              <a:ext cx="2821713" cy="1142044"/>
            </a:xfrm>
            <a:prstGeom prst="rect">
              <a:avLst/>
            </a:prstGeom>
          </p:spPr>
          <p:txBody>
            <a:bodyPr anchor="t" rtlCol="false" tIns="0" lIns="0" bIns="0" rIns="0">
              <a:spAutoFit/>
            </a:bodyPr>
            <a:lstStyle/>
            <a:p>
              <a:pPr algn="ctr">
                <a:lnSpc>
                  <a:spcPts val="2242"/>
                </a:lnSpc>
              </a:pPr>
              <a:r>
                <a:rPr lang="en-US" sz="1932">
                  <a:solidFill>
                    <a:srgbClr val="000000"/>
                  </a:solidFill>
                  <a:latin typeface="DM Sans"/>
                </a:rPr>
                <a:t>Efficient content filtering and sorting options.</a:t>
              </a:r>
            </a:p>
          </p:txBody>
        </p:sp>
      </p:gr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1028700" y="477729"/>
            <a:ext cx="7002283" cy="1632193"/>
            <a:chOff x="0" y="0"/>
            <a:chExt cx="9336377" cy="2176258"/>
          </a:xfrm>
        </p:grpSpPr>
        <p:sp>
          <p:nvSpPr>
            <p:cNvPr name="TextBox 5" id="5"/>
            <p:cNvSpPr txBox="true"/>
            <p:nvPr/>
          </p:nvSpPr>
          <p:spPr>
            <a:xfrm rot="0">
              <a:off x="0" y="-95250"/>
              <a:ext cx="9336377" cy="1211157"/>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Areas to Improve</a:t>
              </a:r>
            </a:p>
          </p:txBody>
        </p:sp>
        <p:sp>
          <p:nvSpPr>
            <p:cNvPr name="TextBox 6" id="6"/>
            <p:cNvSpPr txBox="true"/>
            <p:nvPr/>
          </p:nvSpPr>
          <p:spPr>
            <a:xfrm rot="0">
              <a:off x="0" y="1209153"/>
              <a:ext cx="9336377" cy="967105"/>
            </a:xfrm>
            <a:prstGeom prst="rect">
              <a:avLst/>
            </a:prstGeom>
          </p:spPr>
          <p:txBody>
            <a:bodyPr anchor="t" rtlCol="false" tIns="0" lIns="0" bIns="0" rIns="0">
              <a:spAutoFit/>
            </a:bodyPr>
            <a:lstStyle/>
            <a:p>
              <a:pPr>
                <a:lnSpc>
                  <a:spcPts val="2940"/>
                </a:lnSpc>
              </a:pPr>
              <a:r>
                <a:rPr lang="en-US" sz="2100">
                  <a:solidFill>
                    <a:srgbClr val="000000"/>
                  </a:solidFill>
                  <a:latin typeface="DM Sans"/>
                </a:rPr>
                <a:t>Place all similar ideas here and rename "Category 4"</a:t>
              </a:r>
            </a:p>
            <a:p>
              <a:pPr marL="0" indent="0" lvl="0">
                <a:lnSpc>
                  <a:spcPts val="2940"/>
                </a:lnSpc>
                <a:spcBef>
                  <a:spcPct val="0"/>
                </a:spcBef>
              </a:pPr>
              <a:r>
                <a:rPr lang="en-US" sz="2100">
                  <a:solidFill>
                    <a:srgbClr val="000000"/>
                  </a:solidFill>
                  <a:latin typeface="DM Sans"/>
                </a:rPr>
                <a:t>to a more fitting characteristic of these related ideas.</a:t>
              </a:r>
            </a:p>
          </p:txBody>
        </p:sp>
      </p:grpSp>
      <p:grpSp>
        <p:nvGrpSpPr>
          <p:cNvPr name="Group 7" id="7"/>
          <p:cNvGrpSpPr/>
          <p:nvPr/>
        </p:nvGrpSpPr>
        <p:grpSpPr>
          <a:xfrm rot="-1344843">
            <a:off x="9497510" y="4107067"/>
            <a:ext cx="2601476" cy="2473771"/>
            <a:chOff x="0" y="0"/>
            <a:chExt cx="3468634" cy="3298362"/>
          </a:xfrm>
        </p:grpSpPr>
        <p:grpSp>
          <p:nvGrpSpPr>
            <p:cNvPr name="Group 8" id="8"/>
            <p:cNvGrpSpPr/>
            <p:nvPr/>
          </p:nvGrpSpPr>
          <p:grpSpPr>
            <a:xfrm rot="0">
              <a:off x="0" y="0"/>
              <a:ext cx="3468634" cy="3298362"/>
              <a:chOff x="0" y="0"/>
              <a:chExt cx="4188895" cy="3983266"/>
            </a:xfrm>
          </p:grpSpPr>
          <p:sp>
            <p:nvSpPr>
              <p:cNvPr name="Freeform 9" id="9"/>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A2AD"/>
              </a:solidFill>
            </p:spPr>
          </p:sp>
          <p:sp>
            <p:nvSpPr>
              <p:cNvPr name="Freeform 10" id="10"/>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6363"/>
              </a:solidFill>
            </p:spPr>
          </p:sp>
        </p:grpSp>
        <p:sp>
          <p:nvSpPr>
            <p:cNvPr name="TextBox 11" id="11"/>
            <p:cNvSpPr txBox="true"/>
            <p:nvPr/>
          </p:nvSpPr>
          <p:spPr>
            <a:xfrm rot="0">
              <a:off x="456964" y="1226225"/>
              <a:ext cx="2554707" cy="1033077"/>
            </a:xfrm>
            <a:prstGeom prst="rect">
              <a:avLst/>
            </a:prstGeom>
          </p:spPr>
          <p:txBody>
            <a:bodyPr anchor="t" rtlCol="false" tIns="0" lIns="0" bIns="0" rIns="0">
              <a:spAutoFit/>
            </a:bodyPr>
            <a:lstStyle/>
            <a:p>
              <a:pPr algn="ctr">
                <a:lnSpc>
                  <a:spcPts val="2029"/>
                </a:lnSpc>
              </a:pPr>
              <a:r>
                <a:rPr lang="en-US" sz="1749">
                  <a:solidFill>
                    <a:srgbClr val="000000"/>
                  </a:solidFill>
                  <a:latin typeface="DM Sans"/>
                </a:rPr>
                <a:t>Disturbing abundance of advertisements.</a:t>
              </a:r>
            </a:p>
          </p:txBody>
        </p:sp>
      </p:grpSp>
      <p:grpSp>
        <p:nvGrpSpPr>
          <p:cNvPr name="Group 12" id="12"/>
          <p:cNvGrpSpPr/>
          <p:nvPr/>
        </p:nvGrpSpPr>
        <p:grpSpPr>
          <a:xfrm rot="-217738">
            <a:off x="13565679" y="3309880"/>
            <a:ext cx="2728429" cy="2324230"/>
            <a:chOff x="0" y="0"/>
            <a:chExt cx="3637906" cy="3098974"/>
          </a:xfrm>
        </p:grpSpPr>
        <p:grpSp>
          <p:nvGrpSpPr>
            <p:cNvPr name="Group 13" id="13"/>
            <p:cNvGrpSpPr/>
            <p:nvPr/>
          </p:nvGrpSpPr>
          <p:grpSpPr>
            <a:xfrm rot="0">
              <a:off x="0" y="0"/>
              <a:ext cx="3637906" cy="3098974"/>
              <a:chOff x="0" y="0"/>
              <a:chExt cx="4188895" cy="3568338"/>
            </a:xfrm>
          </p:grpSpPr>
          <p:sp>
            <p:nvSpPr>
              <p:cNvPr name="Freeform 14" id="14"/>
              <p:cNvSpPr/>
              <p:nvPr/>
            </p:nvSpPr>
            <p:spPr>
              <a:xfrm flipH="false" flipV="false" rot="0">
                <a:off x="0" y="218440"/>
                <a:ext cx="4187625" cy="3349898"/>
              </a:xfrm>
              <a:custGeom>
                <a:avLst/>
                <a:gdLst/>
                <a:ahLst/>
                <a:cxnLst/>
                <a:rect r="r" b="b" t="t" l="l"/>
                <a:pathLst>
                  <a:path h="3349898" w="4187625">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4187625" y="3349898"/>
                    </a:lnTo>
                    <a:lnTo>
                      <a:pt x="4187625" y="735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2132"/>
              </a:solidFill>
            </p:spPr>
          </p:sp>
          <p:sp>
            <p:nvSpPr>
              <p:cNvPr name="Freeform 15" id="15"/>
              <p:cNvSpPr/>
              <p:nvPr/>
            </p:nvSpPr>
            <p:spPr>
              <a:xfrm flipH="false" flipV="false" rot="0">
                <a:off x="21590" y="0"/>
                <a:ext cx="3698675" cy="3548018"/>
              </a:xfrm>
              <a:custGeom>
                <a:avLst/>
                <a:gdLst/>
                <a:ahLst/>
                <a:cxnLst/>
                <a:rect r="r" b="b" t="t" l="l"/>
                <a:pathLst>
                  <a:path h="3548018" w="3698675">
                    <a:moveTo>
                      <a:pt x="0" y="3433718"/>
                    </a:moveTo>
                    <a:lnTo>
                      <a:pt x="109220" y="3548018"/>
                    </a:lnTo>
                    <a:lnTo>
                      <a:pt x="123190" y="3414668"/>
                    </a:lnTo>
                    <a:lnTo>
                      <a:pt x="0" y="3433718"/>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A2AD"/>
              </a:solidFill>
            </p:spPr>
          </p:sp>
        </p:grpSp>
        <p:sp>
          <p:nvSpPr>
            <p:cNvPr name="TextBox 16" id="16"/>
            <p:cNvSpPr txBox="true"/>
            <p:nvPr/>
          </p:nvSpPr>
          <p:spPr>
            <a:xfrm rot="0">
              <a:off x="479264" y="1285601"/>
              <a:ext cx="2679379" cy="723606"/>
            </a:xfrm>
            <a:prstGeom prst="rect">
              <a:avLst/>
            </a:prstGeom>
          </p:spPr>
          <p:txBody>
            <a:bodyPr anchor="t" rtlCol="false" tIns="0" lIns="0" bIns="0" rIns="0">
              <a:spAutoFit/>
            </a:bodyPr>
            <a:lstStyle/>
            <a:p>
              <a:pPr algn="ctr">
                <a:lnSpc>
                  <a:spcPts val="2129"/>
                </a:lnSpc>
              </a:pPr>
              <a:r>
                <a:rPr lang="en-US" sz="1835">
                  <a:solidFill>
                    <a:srgbClr val="000000"/>
                  </a:solidFill>
                  <a:latin typeface="DM Sans"/>
                </a:rPr>
                <a:t>Too many ads displayed.</a:t>
              </a:r>
            </a:p>
          </p:txBody>
        </p:sp>
      </p:grpSp>
      <p:grpSp>
        <p:nvGrpSpPr>
          <p:cNvPr name="Group 17" id="17"/>
          <p:cNvGrpSpPr/>
          <p:nvPr/>
        </p:nvGrpSpPr>
        <p:grpSpPr>
          <a:xfrm rot="561147">
            <a:off x="5671133" y="3993258"/>
            <a:ext cx="2452815" cy="3061294"/>
            <a:chOff x="0" y="0"/>
            <a:chExt cx="3270420" cy="4081725"/>
          </a:xfrm>
        </p:grpSpPr>
        <p:grpSp>
          <p:nvGrpSpPr>
            <p:cNvPr name="Group 18" id="18"/>
            <p:cNvGrpSpPr/>
            <p:nvPr/>
          </p:nvGrpSpPr>
          <p:grpSpPr>
            <a:xfrm rot="0">
              <a:off x="0" y="0"/>
              <a:ext cx="3270420" cy="4081725"/>
              <a:chOff x="0" y="0"/>
              <a:chExt cx="4188895" cy="5228049"/>
            </a:xfrm>
          </p:grpSpPr>
          <p:sp>
            <p:nvSpPr>
              <p:cNvPr name="Freeform 19" id="19"/>
              <p:cNvSpPr/>
              <p:nvPr/>
            </p:nvSpPr>
            <p:spPr>
              <a:xfrm flipH="false" flipV="false" rot="0">
                <a:off x="0" y="218440"/>
                <a:ext cx="4187625" cy="5009609"/>
              </a:xfrm>
              <a:custGeom>
                <a:avLst/>
                <a:gdLst/>
                <a:ahLst/>
                <a:cxnLst/>
                <a:rect r="r" b="b" t="t" l="l"/>
                <a:pathLst>
                  <a:path h="5009609" w="4187625">
                    <a:moveTo>
                      <a:pt x="0" y="16510"/>
                    </a:moveTo>
                    <a:cubicBezTo>
                      <a:pt x="0" y="16510"/>
                      <a:pt x="2540" y="345440"/>
                      <a:pt x="2540" y="1125932"/>
                    </a:cubicBezTo>
                    <a:cubicBezTo>
                      <a:pt x="2540" y="2900119"/>
                      <a:pt x="7620" y="3828509"/>
                      <a:pt x="7620" y="4088859"/>
                    </a:cubicBezTo>
                    <a:cubicBezTo>
                      <a:pt x="7620" y="4283169"/>
                      <a:pt x="16510" y="4681949"/>
                      <a:pt x="21590" y="4873719"/>
                    </a:cubicBezTo>
                    <a:lnTo>
                      <a:pt x="130810" y="4988019"/>
                    </a:lnTo>
                    <a:cubicBezTo>
                      <a:pt x="275590" y="4995639"/>
                      <a:pt x="543560" y="5009609"/>
                      <a:pt x="793750" y="5009609"/>
                    </a:cubicBezTo>
                    <a:lnTo>
                      <a:pt x="4187625" y="5009609"/>
                    </a:lnTo>
                    <a:lnTo>
                      <a:pt x="4187625" y="883496"/>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EFF1"/>
              </a:solidFill>
            </p:spPr>
          </p:sp>
          <p:sp>
            <p:nvSpPr>
              <p:cNvPr name="Freeform 20" id="20"/>
              <p:cNvSpPr/>
              <p:nvPr/>
            </p:nvSpPr>
            <p:spPr>
              <a:xfrm flipH="false" flipV="false" rot="0">
                <a:off x="21590" y="0"/>
                <a:ext cx="3698675" cy="5207729"/>
              </a:xfrm>
              <a:custGeom>
                <a:avLst/>
                <a:gdLst/>
                <a:ahLst/>
                <a:cxnLst/>
                <a:rect r="r" b="b" t="t" l="l"/>
                <a:pathLst>
                  <a:path h="5207729" w="3698675">
                    <a:moveTo>
                      <a:pt x="0" y="5093429"/>
                    </a:moveTo>
                    <a:lnTo>
                      <a:pt x="109220" y="5207729"/>
                    </a:lnTo>
                    <a:lnTo>
                      <a:pt x="123190" y="5074379"/>
                    </a:lnTo>
                    <a:lnTo>
                      <a:pt x="0" y="509342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A2AD"/>
              </a:solidFill>
            </p:spPr>
          </p:sp>
        </p:grpSp>
        <p:sp>
          <p:nvSpPr>
            <p:cNvPr name="TextBox 21" id="21"/>
            <p:cNvSpPr txBox="true"/>
            <p:nvPr/>
          </p:nvSpPr>
          <p:spPr>
            <a:xfrm rot="0">
              <a:off x="430850" y="1156697"/>
              <a:ext cx="2408719" cy="1945344"/>
            </a:xfrm>
            <a:prstGeom prst="rect">
              <a:avLst/>
            </a:prstGeom>
          </p:spPr>
          <p:txBody>
            <a:bodyPr anchor="t" rtlCol="false" tIns="0" lIns="0" bIns="0" rIns="0">
              <a:spAutoFit/>
            </a:bodyPr>
            <a:lstStyle/>
            <a:p>
              <a:pPr algn="ctr">
                <a:lnSpc>
                  <a:spcPts val="1913"/>
                </a:lnSpc>
              </a:pPr>
              <a:r>
                <a:rPr lang="en-US" sz="1649">
                  <a:solidFill>
                    <a:srgbClr val="000000"/>
                  </a:solidFill>
                  <a:latin typeface="DM Sans"/>
                </a:rPr>
                <a:t>Excessive and repetitive advertisements, lack of priority feature in the shopping cart.</a:t>
              </a:r>
            </a:p>
          </p:txBody>
        </p:sp>
      </p:grpSp>
      <p:grpSp>
        <p:nvGrpSpPr>
          <p:cNvPr name="Group 22" id="22"/>
          <p:cNvGrpSpPr/>
          <p:nvPr/>
        </p:nvGrpSpPr>
        <p:grpSpPr>
          <a:xfrm rot="0">
            <a:off x="16456466" y="946073"/>
            <a:ext cx="1376229" cy="1308671"/>
            <a:chOff x="0" y="0"/>
            <a:chExt cx="1834972" cy="1744895"/>
          </a:xfrm>
        </p:grpSpPr>
        <p:grpSp>
          <p:nvGrpSpPr>
            <p:cNvPr name="Group 23" id="23"/>
            <p:cNvGrpSpPr/>
            <p:nvPr/>
          </p:nvGrpSpPr>
          <p:grpSpPr>
            <a:xfrm rot="0">
              <a:off x="0" y="0"/>
              <a:ext cx="1834972" cy="1744895"/>
              <a:chOff x="0" y="0"/>
              <a:chExt cx="4188895" cy="3983266"/>
            </a:xfrm>
          </p:grpSpPr>
          <p:sp>
            <p:nvSpPr>
              <p:cNvPr name="Freeform 24" id="24"/>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2132"/>
              </a:solidFill>
            </p:spPr>
          </p:sp>
          <p:sp>
            <p:nvSpPr>
              <p:cNvPr name="Freeform 25" id="25"/>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A2AD"/>
              </a:solidFill>
            </p:spPr>
          </p:sp>
        </p:grpSp>
        <p:sp>
          <p:nvSpPr>
            <p:cNvPr name="TextBox 26" id="26"/>
            <p:cNvSpPr txBox="true"/>
            <p:nvPr/>
          </p:nvSpPr>
          <p:spPr>
            <a:xfrm rot="0">
              <a:off x="241742" y="653182"/>
              <a:ext cx="1351488" cy="542031"/>
            </a:xfrm>
            <a:prstGeom prst="rect">
              <a:avLst/>
            </a:prstGeom>
          </p:spPr>
          <p:txBody>
            <a:bodyPr anchor="t" rtlCol="false" tIns="0" lIns="0" bIns="0" rIns="0">
              <a:spAutoFit/>
            </a:bodyPr>
            <a:lstStyle/>
            <a:p>
              <a:pPr algn="ctr">
                <a:lnSpc>
                  <a:spcPts val="1073"/>
                </a:lnSpc>
              </a:pPr>
              <a:r>
                <a:rPr lang="en-US" sz="925">
                  <a:solidFill>
                    <a:srgbClr val="000000"/>
                  </a:solidFill>
                  <a:latin typeface="DM Sans"/>
                </a:rPr>
                <a:t>Copy a sticky note, then type in your idea.</a:t>
              </a:r>
            </a:p>
          </p:txBody>
        </p:sp>
      </p:grpSp>
      <p:grpSp>
        <p:nvGrpSpPr>
          <p:cNvPr name="Group 27" id="27"/>
          <p:cNvGrpSpPr/>
          <p:nvPr/>
        </p:nvGrpSpPr>
        <p:grpSpPr>
          <a:xfrm rot="0">
            <a:off x="14988700" y="946073"/>
            <a:ext cx="1376229" cy="1308671"/>
            <a:chOff x="0" y="0"/>
            <a:chExt cx="1834972" cy="1744895"/>
          </a:xfrm>
        </p:grpSpPr>
        <p:grpSp>
          <p:nvGrpSpPr>
            <p:cNvPr name="Group 28" id="28"/>
            <p:cNvGrpSpPr/>
            <p:nvPr/>
          </p:nvGrpSpPr>
          <p:grpSpPr>
            <a:xfrm rot="0">
              <a:off x="0" y="0"/>
              <a:ext cx="1834972" cy="1744895"/>
              <a:chOff x="0" y="0"/>
              <a:chExt cx="4188895" cy="3983266"/>
            </a:xfrm>
          </p:grpSpPr>
          <p:sp>
            <p:nvSpPr>
              <p:cNvPr name="Freeform 29" id="29"/>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A2AD"/>
              </a:solidFill>
            </p:spPr>
          </p:sp>
          <p:sp>
            <p:nvSpPr>
              <p:cNvPr name="Freeform 30" id="30"/>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6363"/>
              </a:solidFill>
            </p:spPr>
          </p:sp>
        </p:grpSp>
        <p:sp>
          <p:nvSpPr>
            <p:cNvPr name="TextBox 31" id="31"/>
            <p:cNvSpPr txBox="true"/>
            <p:nvPr/>
          </p:nvSpPr>
          <p:spPr>
            <a:xfrm rot="0">
              <a:off x="241742" y="653182"/>
              <a:ext cx="1351488" cy="542031"/>
            </a:xfrm>
            <a:prstGeom prst="rect">
              <a:avLst/>
            </a:prstGeom>
          </p:spPr>
          <p:txBody>
            <a:bodyPr anchor="t" rtlCol="false" tIns="0" lIns="0" bIns="0" rIns="0">
              <a:spAutoFit/>
            </a:bodyPr>
            <a:lstStyle/>
            <a:p>
              <a:pPr algn="ctr">
                <a:lnSpc>
                  <a:spcPts val="1073"/>
                </a:lnSpc>
              </a:pPr>
              <a:r>
                <a:rPr lang="en-US" sz="925">
                  <a:solidFill>
                    <a:srgbClr val="000000"/>
                  </a:solidFill>
                  <a:latin typeface="DM Sans"/>
                </a:rPr>
                <a:t>Copy a sticky note, then type in your idea.</a:t>
              </a:r>
            </a:p>
          </p:txBody>
        </p:sp>
      </p:grpSp>
      <p:grpSp>
        <p:nvGrpSpPr>
          <p:cNvPr name="Group 32" id="32"/>
          <p:cNvGrpSpPr/>
          <p:nvPr/>
        </p:nvGrpSpPr>
        <p:grpSpPr>
          <a:xfrm rot="0">
            <a:off x="13457119" y="946073"/>
            <a:ext cx="1376229" cy="1308671"/>
            <a:chOff x="0" y="0"/>
            <a:chExt cx="1834972" cy="1744895"/>
          </a:xfrm>
        </p:grpSpPr>
        <p:grpSp>
          <p:nvGrpSpPr>
            <p:cNvPr name="Group 33" id="33"/>
            <p:cNvGrpSpPr/>
            <p:nvPr/>
          </p:nvGrpSpPr>
          <p:grpSpPr>
            <a:xfrm rot="0">
              <a:off x="0" y="0"/>
              <a:ext cx="1834972" cy="1744895"/>
              <a:chOff x="0" y="0"/>
              <a:chExt cx="4188895" cy="3983266"/>
            </a:xfrm>
          </p:grpSpPr>
          <p:sp>
            <p:nvSpPr>
              <p:cNvPr name="Freeform 34" id="34"/>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EFF1"/>
              </a:solidFill>
            </p:spPr>
          </p:sp>
          <p:sp>
            <p:nvSpPr>
              <p:cNvPr name="Freeform 35" id="35"/>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A2AD"/>
              </a:solidFill>
            </p:spPr>
          </p:sp>
        </p:grpSp>
        <p:sp>
          <p:nvSpPr>
            <p:cNvPr name="TextBox 36" id="36"/>
            <p:cNvSpPr txBox="true"/>
            <p:nvPr/>
          </p:nvSpPr>
          <p:spPr>
            <a:xfrm rot="0">
              <a:off x="241742" y="653182"/>
              <a:ext cx="1351488" cy="542031"/>
            </a:xfrm>
            <a:prstGeom prst="rect">
              <a:avLst/>
            </a:prstGeom>
          </p:spPr>
          <p:txBody>
            <a:bodyPr anchor="t" rtlCol="false" tIns="0" lIns="0" bIns="0" rIns="0">
              <a:spAutoFit/>
            </a:bodyPr>
            <a:lstStyle/>
            <a:p>
              <a:pPr algn="ctr">
                <a:lnSpc>
                  <a:spcPts val="1073"/>
                </a:lnSpc>
              </a:pPr>
              <a:r>
                <a:rPr lang="en-US" sz="925">
                  <a:solidFill>
                    <a:srgbClr val="000000"/>
                  </a:solidFill>
                  <a:latin typeface="DM Sans"/>
                </a:rPr>
                <a:t>Copy a sticky note, then type in your idea.</a:t>
              </a:r>
            </a:p>
          </p:txBody>
        </p:sp>
      </p:grpSp>
      <p:grpSp>
        <p:nvGrpSpPr>
          <p:cNvPr name="Group 37" id="37"/>
          <p:cNvGrpSpPr/>
          <p:nvPr/>
        </p:nvGrpSpPr>
        <p:grpSpPr>
          <a:xfrm rot="0">
            <a:off x="1704337" y="6050329"/>
            <a:ext cx="2533861" cy="2158486"/>
            <a:chOff x="0" y="0"/>
            <a:chExt cx="3378482" cy="2877982"/>
          </a:xfrm>
        </p:grpSpPr>
        <p:grpSp>
          <p:nvGrpSpPr>
            <p:cNvPr name="Group 38" id="38"/>
            <p:cNvGrpSpPr/>
            <p:nvPr/>
          </p:nvGrpSpPr>
          <p:grpSpPr>
            <a:xfrm rot="0">
              <a:off x="0" y="0"/>
              <a:ext cx="3378482" cy="2877982"/>
              <a:chOff x="0" y="0"/>
              <a:chExt cx="4188895" cy="3568338"/>
            </a:xfrm>
          </p:grpSpPr>
          <p:sp>
            <p:nvSpPr>
              <p:cNvPr name="Freeform 39" id="39"/>
              <p:cNvSpPr/>
              <p:nvPr/>
            </p:nvSpPr>
            <p:spPr>
              <a:xfrm flipH="false" flipV="false" rot="0">
                <a:off x="0" y="218440"/>
                <a:ext cx="4187625" cy="3349898"/>
              </a:xfrm>
              <a:custGeom>
                <a:avLst/>
                <a:gdLst/>
                <a:ahLst/>
                <a:cxnLst/>
                <a:rect r="r" b="b" t="t" l="l"/>
                <a:pathLst>
                  <a:path h="3349898" w="4187625">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4187625" y="3349898"/>
                    </a:lnTo>
                    <a:lnTo>
                      <a:pt x="4187625" y="735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A2AD"/>
              </a:solidFill>
            </p:spPr>
          </p:sp>
          <p:sp>
            <p:nvSpPr>
              <p:cNvPr name="Freeform 40" id="40"/>
              <p:cNvSpPr/>
              <p:nvPr/>
            </p:nvSpPr>
            <p:spPr>
              <a:xfrm flipH="false" flipV="false" rot="0">
                <a:off x="21590" y="0"/>
                <a:ext cx="3698675" cy="3548018"/>
              </a:xfrm>
              <a:custGeom>
                <a:avLst/>
                <a:gdLst/>
                <a:ahLst/>
                <a:cxnLst/>
                <a:rect r="r" b="b" t="t" l="l"/>
                <a:pathLst>
                  <a:path h="3548018" w="3698675">
                    <a:moveTo>
                      <a:pt x="0" y="3433718"/>
                    </a:moveTo>
                    <a:lnTo>
                      <a:pt x="109220" y="3548018"/>
                    </a:lnTo>
                    <a:lnTo>
                      <a:pt x="123190" y="3414668"/>
                    </a:lnTo>
                    <a:lnTo>
                      <a:pt x="0" y="3433718"/>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6363"/>
              </a:solidFill>
            </p:spPr>
          </p:sp>
        </p:grpSp>
        <p:sp>
          <p:nvSpPr>
            <p:cNvPr name="TextBox 41" id="41"/>
            <p:cNvSpPr txBox="true"/>
            <p:nvPr/>
          </p:nvSpPr>
          <p:spPr>
            <a:xfrm rot="0">
              <a:off x="445087" y="1194602"/>
              <a:ext cx="2488308" cy="671326"/>
            </a:xfrm>
            <a:prstGeom prst="rect">
              <a:avLst/>
            </a:prstGeom>
          </p:spPr>
          <p:txBody>
            <a:bodyPr anchor="t" rtlCol="false" tIns="0" lIns="0" bIns="0" rIns="0">
              <a:spAutoFit/>
            </a:bodyPr>
            <a:lstStyle/>
            <a:p>
              <a:pPr algn="ctr">
                <a:lnSpc>
                  <a:spcPts val="1977"/>
                </a:lnSpc>
              </a:pPr>
              <a:r>
                <a:rPr lang="en-US" sz="1704">
                  <a:solidFill>
                    <a:srgbClr val="000000"/>
                  </a:solidFill>
                  <a:latin typeface="DM Sans"/>
                </a:rPr>
                <a:t>Overwhelming number of ads.</a:t>
              </a:r>
            </a:p>
          </p:txBody>
        </p:sp>
      </p:grpSp>
      <p:grpSp>
        <p:nvGrpSpPr>
          <p:cNvPr name="Group 42" id="42"/>
          <p:cNvGrpSpPr/>
          <p:nvPr/>
        </p:nvGrpSpPr>
        <p:grpSpPr>
          <a:xfrm rot="0">
            <a:off x="12453860" y="5725535"/>
            <a:ext cx="2534841" cy="3163667"/>
            <a:chOff x="0" y="0"/>
            <a:chExt cx="3379787" cy="4218223"/>
          </a:xfrm>
        </p:grpSpPr>
        <p:grpSp>
          <p:nvGrpSpPr>
            <p:cNvPr name="Group 43" id="43"/>
            <p:cNvGrpSpPr/>
            <p:nvPr/>
          </p:nvGrpSpPr>
          <p:grpSpPr>
            <a:xfrm rot="0">
              <a:off x="0" y="0"/>
              <a:ext cx="3379787" cy="4218223"/>
              <a:chOff x="0" y="0"/>
              <a:chExt cx="4188895" cy="5228049"/>
            </a:xfrm>
          </p:grpSpPr>
          <p:sp>
            <p:nvSpPr>
              <p:cNvPr name="Freeform 44" id="44"/>
              <p:cNvSpPr/>
              <p:nvPr/>
            </p:nvSpPr>
            <p:spPr>
              <a:xfrm flipH="false" flipV="false" rot="0">
                <a:off x="0" y="218440"/>
                <a:ext cx="4187625" cy="5009609"/>
              </a:xfrm>
              <a:custGeom>
                <a:avLst/>
                <a:gdLst/>
                <a:ahLst/>
                <a:cxnLst/>
                <a:rect r="r" b="b" t="t" l="l"/>
                <a:pathLst>
                  <a:path h="5009609" w="4187625">
                    <a:moveTo>
                      <a:pt x="0" y="16510"/>
                    </a:moveTo>
                    <a:cubicBezTo>
                      <a:pt x="0" y="16510"/>
                      <a:pt x="2540" y="345440"/>
                      <a:pt x="2540" y="1125932"/>
                    </a:cubicBezTo>
                    <a:cubicBezTo>
                      <a:pt x="2540" y="2900119"/>
                      <a:pt x="7620" y="3828509"/>
                      <a:pt x="7620" y="4088859"/>
                    </a:cubicBezTo>
                    <a:cubicBezTo>
                      <a:pt x="7620" y="4283169"/>
                      <a:pt x="16510" y="4681949"/>
                      <a:pt x="21590" y="4873719"/>
                    </a:cubicBezTo>
                    <a:lnTo>
                      <a:pt x="130810" y="4988019"/>
                    </a:lnTo>
                    <a:cubicBezTo>
                      <a:pt x="275590" y="4995639"/>
                      <a:pt x="543560" y="5009609"/>
                      <a:pt x="793750" y="5009609"/>
                    </a:cubicBezTo>
                    <a:lnTo>
                      <a:pt x="4187625" y="5009609"/>
                    </a:lnTo>
                    <a:lnTo>
                      <a:pt x="4187625" y="883496"/>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FF2132"/>
              </a:solidFill>
            </p:spPr>
          </p:sp>
          <p:sp>
            <p:nvSpPr>
              <p:cNvPr name="Freeform 45" id="45"/>
              <p:cNvSpPr/>
              <p:nvPr/>
            </p:nvSpPr>
            <p:spPr>
              <a:xfrm flipH="false" flipV="false" rot="0">
                <a:off x="21590" y="0"/>
                <a:ext cx="3698675" cy="5207729"/>
              </a:xfrm>
              <a:custGeom>
                <a:avLst/>
                <a:gdLst/>
                <a:ahLst/>
                <a:cxnLst/>
                <a:rect r="r" b="b" t="t" l="l"/>
                <a:pathLst>
                  <a:path h="5207729" w="3698675">
                    <a:moveTo>
                      <a:pt x="0" y="5093429"/>
                    </a:moveTo>
                    <a:lnTo>
                      <a:pt x="109220" y="5207729"/>
                    </a:lnTo>
                    <a:lnTo>
                      <a:pt x="123190" y="5074379"/>
                    </a:lnTo>
                    <a:lnTo>
                      <a:pt x="0" y="509342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FFA2AD"/>
              </a:solidFill>
            </p:spPr>
          </p:sp>
        </p:grpSp>
        <p:sp>
          <p:nvSpPr>
            <p:cNvPr name="TextBox 46" id="46"/>
            <p:cNvSpPr txBox="true"/>
            <p:nvPr/>
          </p:nvSpPr>
          <p:spPr>
            <a:xfrm rot="0">
              <a:off x="445259" y="1195061"/>
              <a:ext cx="2489270" cy="2010718"/>
            </a:xfrm>
            <a:prstGeom prst="rect">
              <a:avLst/>
            </a:prstGeom>
          </p:spPr>
          <p:txBody>
            <a:bodyPr anchor="t" rtlCol="false" tIns="0" lIns="0" bIns="0" rIns="0">
              <a:spAutoFit/>
            </a:bodyPr>
            <a:lstStyle/>
            <a:p>
              <a:pPr algn="ctr">
                <a:lnSpc>
                  <a:spcPts val="1977"/>
                </a:lnSpc>
              </a:pPr>
            </a:p>
            <a:p>
              <a:pPr algn="ctr">
                <a:lnSpc>
                  <a:spcPts val="1977"/>
                </a:lnSpc>
              </a:pPr>
              <a:r>
                <a:rPr lang="en-US" sz="1705" spc="341">
                  <a:solidFill>
                    <a:srgbClr val="000000"/>
                  </a:solidFill>
                  <a:latin typeface="DM Sans"/>
                </a:rPr>
                <a:t>Excessive and intrusive advertisements.</a:t>
              </a:r>
            </a:p>
            <a:p>
              <a:pPr algn="ctr">
                <a:lnSpc>
                  <a:spcPts val="1977"/>
                </a:lnSpc>
              </a:pPr>
            </a:p>
          </p:txBody>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FDF6F0"/>
        </a:solidFill>
      </p:bgPr>
    </p:bg>
    <p:spTree>
      <p:nvGrpSpPr>
        <p:cNvPr id="1" name=""/>
        <p:cNvGrpSpPr/>
        <p:nvPr/>
      </p:nvGrpSpPr>
      <p:grpSpPr>
        <a:xfrm>
          <a:off x="0" y="0"/>
          <a:ext cx="0" cy="0"/>
          <a:chOff x="0" y="0"/>
          <a:chExt cx="0" cy="0"/>
        </a:xfrm>
      </p:grpSpPr>
      <p:grpSp>
        <p:nvGrpSpPr>
          <p:cNvPr name="Group 2" id="2"/>
          <p:cNvGrpSpPr/>
          <p:nvPr/>
        </p:nvGrpSpPr>
        <p:grpSpPr>
          <a:xfrm rot="0">
            <a:off x="526512" y="1784532"/>
            <a:ext cx="3316068" cy="7992986"/>
            <a:chOff x="0" y="0"/>
            <a:chExt cx="2823341" cy="6805328"/>
          </a:xfrm>
        </p:grpSpPr>
        <p:sp>
          <p:nvSpPr>
            <p:cNvPr name="Freeform 3" id="3"/>
            <p:cNvSpPr/>
            <p:nvPr/>
          </p:nvSpPr>
          <p:spPr>
            <a:xfrm flipH="false" flipV="false" rot="0">
              <a:off x="0" y="0"/>
              <a:ext cx="2823341" cy="6805328"/>
            </a:xfrm>
            <a:custGeom>
              <a:avLst/>
              <a:gdLst/>
              <a:ahLst/>
              <a:cxnLst/>
              <a:rect r="r" b="b" t="t" l="l"/>
              <a:pathLst>
                <a:path h="6805328" w="2823341">
                  <a:moveTo>
                    <a:pt x="2698881" y="6805328"/>
                  </a:moveTo>
                  <a:lnTo>
                    <a:pt x="124460" y="6805328"/>
                  </a:lnTo>
                  <a:cubicBezTo>
                    <a:pt x="55880" y="6805328"/>
                    <a:pt x="0" y="6749448"/>
                    <a:pt x="0" y="6680867"/>
                  </a:cubicBezTo>
                  <a:lnTo>
                    <a:pt x="0" y="124460"/>
                  </a:lnTo>
                  <a:cubicBezTo>
                    <a:pt x="0" y="55880"/>
                    <a:pt x="55880" y="0"/>
                    <a:pt x="124460" y="0"/>
                  </a:cubicBezTo>
                  <a:lnTo>
                    <a:pt x="2698881" y="0"/>
                  </a:lnTo>
                  <a:cubicBezTo>
                    <a:pt x="2767461" y="0"/>
                    <a:pt x="2823341" y="55880"/>
                    <a:pt x="2823341" y="124460"/>
                  </a:cubicBezTo>
                  <a:lnTo>
                    <a:pt x="2823341" y="6680868"/>
                  </a:lnTo>
                  <a:cubicBezTo>
                    <a:pt x="2823341" y="6749448"/>
                    <a:pt x="2767461" y="6805328"/>
                    <a:pt x="2698881" y="6805328"/>
                  </a:cubicBezTo>
                  <a:close/>
                </a:path>
              </a:pathLst>
            </a:custGeom>
            <a:solidFill>
              <a:srgbClr val="FFF9DA"/>
            </a:solidFill>
          </p:spPr>
        </p:sp>
      </p:grpSp>
      <p:grpSp>
        <p:nvGrpSpPr>
          <p:cNvPr name="Group 4" id="4"/>
          <p:cNvGrpSpPr/>
          <p:nvPr/>
        </p:nvGrpSpPr>
        <p:grpSpPr>
          <a:xfrm rot="0">
            <a:off x="4006239" y="1784532"/>
            <a:ext cx="3316068" cy="7992986"/>
            <a:chOff x="0" y="0"/>
            <a:chExt cx="2823341" cy="6805328"/>
          </a:xfrm>
        </p:grpSpPr>
        <p:sp>
          <p:nvSpPr>
            <p:cNvPr name="Freeform 5" id="5"/>
            <p:cNvSpPr/>
            <p:nvPr/>
          </p:nvSpPr>
          <p:spPr>
            <a:xfrm flipH="false" flipV="false" rot="0">
              <a:off x="0" y="0"/>
              <a:ext cx="2823341" cy="6805328"/>
            </a:xfrm>
            <a:custGeom>
              <a:avLst/>
              <a:gdLst/>
              <a:ahLst/>
              <a:cxnLst/>
              <a:rect r="r" b="b" t="t" l="l"/>
              <a:pathLst>
                <a:path h="6805328" w="2823341">
                  <a:moveTo>
                    <a:pt x="2698881" y="6805328"/>
                  </a:moveTo>
                  <a:lnTo>
                    <a:pt x="124460" y="6805328"/>
                  </a:lnTo>
                  <a:cubicBezTo>
                    <a:pt x="55880" y="6805328"/>
                    <a:pt x="0" y="6749448"/>
                    <a:pt x="0" y="6680867"/>
                  </a:cubicBezTo>
                  <a:lnTo>
                    <a:pt x="0" y="124460"/>
                  </a:lnTo>
                  <a:cubicBezTo>
                    <a:pt x="0" y="55880"/>
                    <a:pt x="55880" y="0"/>
                    <a:pt x="124460" y="0"/>
                  </a:cubicBezTo>
                  <a:lnTo>
                    <a:pt x="2698881" y="0"/>
                  </a:lnTo>
                  <a:cubicBezTo>
                    <a:pt x="2767461" y="0"/>
                    <a:pt x="2823341" y="55880"/>
                    <a:pt x="2823341" y="124460"/>
                  </a:cubicBezTo>
                  <a:lnTo>
                    <a:pt x="2823341" y="6680868"/>
                  </a:lnTo>
                  <a:cubicBezTo>
                    <a:pt x="2823341" y="6749448"/>
                    <a:pt x="2767461" y="6805328"/>
                    <a:pt x="2698881" y="6805328"/>
                  </a:cubicBezTo>
                  <a:close/>
                </a:path>
              </a:pathLst>
            </a:custGeom>
            <a:solidFill>
              <a:srgbClr val="FFEFF1"/>
            </a:solidFill>
          </p:spPr>
        </p:sp>
      </p:grpSp>
      <p:grpSp>
        <p:nvGrpSpPr>
          <p:cNvPr name="Group 6" id="6"/>
          <p:cNvGrpSpPr/>
          <p:nvPr/>
        </p:nvGrpSpPr>
        <p:grpSpPr>
          <a:xfrm rot="0">
            <a:off x="7485966" y="1784532"/>
            <a:ext cx="3316068" cy="7992986"/>
            <a:chOff x="0" y="0"/>
            <a:chExt cx="2823341" cy="6805328"/>
          </a:xfrm>
        </p:grpSpPr>
        <p:sp>
          <p:nvSpPr>
            <p:cNvPr name="Freeform 7" id="7"/>
            <p:cNvSpPr/>
            <p:nvPr/>
          </p:nvSpPr>
          <p:spPr>
            <a:xfrm flipH="false" flipV="false" rot="0">
              <a:off x="0" y="0"/>
              <a:ext cx="2823341" cy="6805328"/>
            </a:xfrm>
            <a:custGeom>
              <a:avLst/>
              <a:gdLst/>
              <a:ahLst/>
              <a:cxnLst/>
              <a:rect r="r" b="b" t="t" l="l"/>
              <a:pathLst>
                <a:path h="6805328" w="2823341">
                  <a:moveTo>
                    <a:pt x="2698881" y="6805328"/>
                  </a:moveTo>
                  <a:lnTo>
                    <a:pt x="124460" y="6805328"/>
                  </a:lnTo>
                  <a:cubicBezTo>
                    <a:pt x="55880" y="6805328"/>
                    <a:pt x="0" y="6749448"/>
                    <a:pt x="0" y="6680867"/>
                  </a:cubicBezTo>
                  <a:lnTo>
                    <a:pt x="0" y="124460"/>
                  </a:lnTo>
                  <a:cubicBezTo>
                    <a:pt x="0" y="55880"/>
                    <a:pt x="55880" y="0"/>
                    <a:pt x="124460" y="0"/>
                  </a:cubicBezTo>
                  <a:lnTo>
                    <a:pt x="2698881" y="0"/>
                  </a:lnTo>
                  <a:cubicBezTo>
                    <a:pt x="2767461" y="0"/>
                    <a:pt x="2823341" y="55880"/>
                    <a:pt x="2823341" y="124460"/>
                  </a:cubicBezTo>
                  <a:lnTo>
                    <a:pt x="2823341" y="6680868"/>
                  </a:lnTo>
                  <a:cubicBezTo>
                    <a:pt x="2823341" y="6749448"/>
                    <a:pt x="2767461" y="6805328"/>
                    <a:pt x="2698881" y="6805328"/>
                  </a:cubicBezTo>
                  <a:close/>
                </a:path>
              </a:pathLst>
            </a:custGeom>
            <a:solidFill>
              <a:srgbClr val="E7F7FF"/>
            </a:solidFill>
          </p:spPr>
        </p:sp>
      </p:grpSp>
      <p:grpSp>
        <p:nvGrpSpPr>
          <p:cNvPr name="Group 8" id="8"/>
          <p:cNvGrpSpPr/>
          <p:nvPr/>
        </p:nvGrpSpPr>
        <p:grpSpPr>
          <a:xfrm rot="0">
            <a:off x="10965693" y="1784532"/>
            <a:ext cx="3316068" cy="7992986"/>
            <a:chOff x="0" y="0"/>
            <a:chExt cx="2823341" cy="6805328"/>
          </a:xfrm>
        </p:grpSpPr>
        <p:sp>
          <p:nvSpPr>
            <p:cNvPr name="Freeform 9" id="9"/>
            <p:cNvSpPr/>
            <p:nvPr/>
          </p:nvSpPr>
          <p:spPr>
            <a:xfrm flipH="false" flipV="false" rot="0">
              <a:off x="0" y="0"/>
              <a:ext cx="2823341" cy="6805328"/>
            </a:xfrm>
            <a:custGeom>
              <a:avLst/>
              <a:gdLst/>
              <a:ahLst/>
              <a:cxnLst/>
              <a:rect r="r" b="b" t="t" l="l"/>
              <a:pathLst>
                <a:path h="6805328" w="2823341">
                  <a:moveTo>
                    <a:pt x="2698881" y="6805328"/>
                  </a:moveTo>
                  <a:lnTo>
                    <a:pt x="124460" y="6805328"/>
                  </a:lnTo>
                  <a:cubicBezTo>
                    <a:pt x="55880" y="6805328"/>
                    <a:pt x="0" y="6749448"/>
                    <a:pt x="0" y="6680867"/>
                  </a:cubicBezTo>
                  <a:lnTo>
                    <a:pt x="0" y="124460"/>
                  </a:lnTo>
                  <a:cubicBezTo>
                    <a:pt x="0" y="55880"/>
                    <a:pt x="55880" y="0"/>
                    <a:pt x="124460" y="0"/>
                  </a:cubicBezTo>
                  <a:lnTo>
                    <a:pt x="2698881" y="0"/>
                  </a:lnTo>
                  <a:cubicBezTo>
                    <a:pt x="2767461" y="0"/>
                    <a:pt x="2823341" y="55880"/>
                    <a:pt x="2823341" y="124460"/>
                  </a:cubicBezTo>
                  <a:lnTo>
                    <a:pt x="2823341" y="6680868"/>
                  </a:lnTo>
                  <a:cubicBezTo>
                    <a:pt x="2823341" y="6749448"/>
                    <a:pt x="2767461" y="6805328"/>
                    <a:pt x="2698881" y="6805328"/>
                  </a:cubicBezTo>
                  <a:close/>
                </a:path>
              </a:pathLst>
            </a:custGeom>
            <a:solidFill>
              <a:srgbClr val="E9FFEC"/>
            </a:solidFill>
          </p:spPr>
        </p:sp>
      </p:grpSp>
      <p:grpSp>
        <p:nvGrpSpPr>
          <p:cNvPr name="Group 10" id="10"/>
          <p:cNvGrpSpPr/>
          <p:nvPr/>
        </p:nvGrpSpPr>
        <p:grpSpPr>
          <a:xfrm rot="0">
            <a:off x="14445421" y="1784532"/>
            <a:ext cx="3316068" cy="7992986"/>
            <a:chOff x="0" y="0"/>
            <a:chExt cx="2823341" cy="6805328"/>
          </a:xfrm>
        </p:grpSpPr>
        <p:sp>
          <p:nvSpPr>
            <p:cNvPr name="Freeform 11" id="11"/>
            <p:cNvSpPr/>
            <p:nvPr/>
          </p:nvSpPr>
          <p:spPr>
            <a:xfrm flipH="false" flipV="false" rot="0">
              <a:off x="0" y="0"/>
              <a:ext cx="2823341" cy="6805328"/>
            </a:xfrm>
            <a:custGeom>
              <a:avLst/>
              <a:gdLst/>
              <a:ahLst/>
              <a:cxnLst/>
              <a:rect r="r" b="b" t="t" l="l"/>
              <a:pathLst>
                <a:path h="6805328" w="2823341">
                  <a:moveTo>
                    <a:pt x="2698881" y="6805328"/>
                  </a:moveTo>
                  <a:lnTo>
                    <a:pt x="124460" y="6805328"/>
                  </a:lnTo>
                  <a:cubicBezTo>
                    <a:pt x="55880" y="6805328"/>
                    <a:pt x="0" y="6749448"/>
                    <a:pt x="0" y="6680867"/>
                  </a:cubicBezTo>
                  <a:lnTo>
                    <a:pt x="0" y="124460"/>
                  </a:lnTo>
                  <a:cubicBezTo>
                    <a:pt x="0" y="55880"/>
                    <a:pt x="55880" y="0"/>
                    <a:pt x="124460" y="0"/>
                  </a:cubicBezTo>
                  <a:lnTo>
                    <a:pt x="2698881" y="0"/>
                  </a:lnTo>
                  <a:cubicBezTo>
                    <a:pt x="2767461" y="0"/>
                    <a:pt x="2823341" y="55880"/>
                    <a:pt x="2823341" y="124460"/>
                  </a:cubicBezTo>
                  <a:lnTo>
                    <a:pt x="2823341" y="6680868"/>
                  </a:lnTo>
                  <a:cubicBezTo>
                    <a:pt x="2823341" y="6749448"/>
                    <a:pt x="2767461" y="6805328"/>
                    <a:pt x="2698881" y="6805328"/>
                  </a:cubicBezTo>
                  <a:close/>
                </a:path>
              </a:pathLst>
            </a:custGeom>
            <a:solidFill>
              <a:srgbClr val="E9EBFF"/>
            </a:solidFill>
          </p:spPr>
        </p:sp>
      </p:grpSp>
      <p:grpSp>
        <p:nvGrpSpPr>
          <p:cNvPr name="Group 12" id="12"/>
          <p:cNvGrpSpPr/>
          <p:nvPr/>
        </p:nvGrpSpPr>
        <p:grpSpPr>
          <a:xfrm rot="0">
            <a:off x="526512" y="1784532"/>
            <a:ext cx="3316068" cy="794686"/>
            <a:chOff x="0" y="0"/>
            <a:chExt cx="4421424" cy="1059581"/>
          </a:xfrm>
        </p:grpSpPr>
        <p:grpSp>
          <p:nvGrpSpPr>
            <p:cNvPr name="Group 13" id="13"/>
            <p:cNvGrpSpPr/>
            <p:nvPr/>
          </p:nvGrpSpPr>
          <p:grpSpPr>
            <a:xfrm rot="0">
              <a:off x="0" y="0"/>
              <a:ext cx="4421424" cy="1059581"/>
              <a:chOff x="0" y="0"/>
              <a:chExt cx="2823341" cy="676605"/>
            </a:xfrm>
          </p:grpSpPr>
          <p:sp>
            <p:nvSpPr>
              <p:cNvPr name="Freeform 14" id="14"/>
              <p:cNvSpPr/>
              <p:nvPr/>
            </p:nvSpPr>
            <p:spPr>
              <a:xfrm flipH="false" flipV="false" rot="0">
                <a:off x="0" y="0"/>
                <a:ext cx="2823341" cy="676605"/>
              </a:xfrm>
              <a:custGeom>
                <a:avLst/>
                <a:gdLst/>
                <a:ahLst/>
                <a:cxnLst/>
                <a:rect r="r" b="b" t="t" l="l"/>
                <a:pathLst>
                  <a:path h="676605" w="2823341">
                    <a:moveTo>
                      <a:pt x="2698881" y="676605"/>
                    </a:moveTo>
                    <a:lnTo>
                      <a:pt x="124460" y="676605"/>
                    </a:lnTo>
                    <a:cubicBezTo>
                      <a:pt x="55880" y="676605"/>
                      <a:pt x="0" y="620725"/>
                      <a:pt x="0" y="552145"/>
                    </a:cubicBezTo>
                    <a:lnTo>
                      <a:pt x="0" y="124460"/>
                    </a:lnTo>
                    <a:cubicBezTo>
                      <a:pt x="0" y="55880"/>
                      <a:pt x="55880" y="0"/>
                      <a:pt x="124460" y="0"/>
                    </a:cubicBezTo>
                    <a:lnTo>
                      <a:pt x="2698881" y="0"/>
                    </a:lnTo>
                    <a:cubicBezTo>
                      <a:pt x="2767461" y="0"/>
                      <a:pt x="2823341" y="55880"/>
                      <a:pt x="2823341" y="124460"/>
                    </a:cubicBezTo>
                    <a:lnTo>
                      <a:pt x="2823341" y="552145"/>
                    </a:lnTo>
                    <a:cubicBezTo>
                      <a:pt x="2823341" y="620725"/>
                      <a:pt x="2767461" y="676605"/>
                      <a:pt x="2698881" y="676605"/>
                    </a:cubicBezTo>
                    <a:close/>
                  </a:path>
                </a:pathLst>
              </a:custGeom>
              <a:solidFill>
                <a:srgbClr val="FFB001"/>
              </a:solidFill>
            </p:spPr>
          </p:sp>
        </p:grpSp>
        <p:sp>
          <p:nvSpPr>
            <p:cNvPr name="TextBox 15" id="15"/>
            <p:cNvSpPr txBox="true"/>
            <p:nvPr/>
          </p:nvSpPr>
          <p:spPr>
            <a:xfrm rot="0">
              <a:off x="377011" y="299085"/>
              <a:ext cx="3667401" cy="480461"/>
            </a:xfrm>
            <a:prstGeom prst="rect">
              <a:avLst/>
            </a:prstGeom>
          </p:spPr>
          <p:txBody>
            <a:bodyPr anchor="t" rtlCol="false" tIns="0" lIns="0" bIns="0" rIns="0">
              <a:spAutoFit/>
            </a:bodyPr>
            <a:lstStyle/>
            <a:p>
              <a:pPr algn="ctr">
                <a:lnSpc>
                  <a:spcPts val="2750"/>
                </a:lnSpc>
              </a:pPr>
              <a:r>
                <a:rPr lang="en-US" sz="2500">
                  <a:solidFill>
                    <a:srgbClr val="000000"/>
                  </a:solidFill>
                  <a:latin typeface="DM Sans Bold"/>
                </a:rPr>
                <a:t>User Challenges</a:t>
              </a:r>
            </a:p>
          </p:txBody>
        </p:sp>
      </p:grpSp>
      <p:grpSp>
        <p:nvGrpSpPr>
          <p:cNvPr name="Group 16" id="16"/>
          <p:cNvGrpSpPr/>
          <p:nvPr/>
        </p:nvGrpSpPr>
        <p:grpSpPr>
          <a:xfrm rot="0">
            <a:off x="4006239" y="1784532"/>
            <a:ext cx="3316068" cy="794686"/>
            <a:chOff x="0" y="0"/>
            <a:chExt cx="4421424" cy="1059581"/>
          </a:xfrm>
        </p:grpSpPr>
        <p:grpSp>
          <p:nvGrpSpPr>
            <p:cNvPr name="Group 17" id="17"/>
            <p:cNvGrpSpPr/>
            <p:nvPr/>
          </p:nvGrpSpPr>
          <p:grpSpPr>
            <a:xfrm rot="0">
              <a:off x="0" y="0"/>
              <a:ext cx="4421424" cy="1059581"/>
              <a:chOff x="0" y="0"/>
              <a:chExt cx="2823341" cy="676605"/>
            </a:xfrm>
          </p:grpSpPr>
          <p:sp>
            <p:nvSpPr>
              <p:cNvPr name="Freeform 18" id="18"/>
              <p:cNvSpPr/>
              <p:nvPr/>
            </p:nvSpPr>
            <p:spPr>
              <a:xfrm flipH="false" flipV="false" rot="0">
                <a:off x="0" y="0"/>
                <a:ext cx="2823341" cy="676605"/>
              </a:xfrm>
              <a:custGeom>
                <a:avLst/>
                <a:gdLst/>
                <a:ahLst/>
                <a:cxnLst/>
                <a:rect r="r" b="b" t="t" l="l"/>
                <a:pathLst>
                  <a:path h="676605" w="2823341">
                    <a:moveTo>
                      <a:pt x="2698881" y="676605"/>
                    </a:moveTo>
                    <a:lnTo>
                      <a:pt x="124460" y="676605"/>
                    </a:lnTo>
                    <a:cubicBezTo>
                      <a:pt x="55880" y="676605"/>
                      <a:pt x="0" y="620725"/>
                      <a:pt x="0" y="552145"/>
                    </a:cubicBezTo>
                    <a:lnTo>
                      <a:pt x="0" y="124460"/>
                    </a:lnTo>
                    <a:cubicBezTo>
                      <a:pt x="0" y="55880"/>
                      <a:pt x="55880" y="0"/>
                      <a:pt x="124460" y="0"/>
                    </a:cubicBezTo>
                    <a:lnTo>
                      <a:pt x="2698881" y="0"/>
                    </a:lnTo>
                    <a:cubicBezTo>
                      <a:pt x="2767461" y="0"/>
                      <a:pt x="2823341" y="55880"/>
                      <a:pt x="2823341" y="124460"/>
                    </a:cubicBezTo>
                    <a:lnTo>
                      <a:pt x="2823341" y="552145"/>
                    </a:lnTo>
                    <a:cubicBezTo>
                      <a:pt x="2823341" y="620725"/>
                      <a:pt x="2767461" y="676605"/>
                      <a:pt x="2698881" y="676605"/>
                    </a:cubicBezTo>
                    <a:close/>
                  </a:path>
                </a:pathLst>
              </a:custGeom>
              <a:solidFill>
                <a:srgbClr val="FF6363"/>
              </a:solidFill>
            </p:spPr>
          </p:sp>
        </p:grpSp>
        <p:sp>
          <p:nvSpPr>
            <p:cNvPr name="TextBox 19" id="19"/>
            <p:cNvSpPr txBox="true"/>
            <p:nvPr/>
          </p:nvSpPr>
          <p:spPr>
            <a:xfrm rot="0">
              <a:off x="240194" y="299085"/>
              <a:ext cx="3941035" cy="480461"/>
            </a:xfrm>
            <a:prstGeom prst="rect">
              <a:avLst/>
            </a:prstGeom>
          </p:spPr>
          <p:txBody>
            <a:bodyPr anchor="t" rtlCol="false" tIns="0" lIns="0" bIns="0" rIns="0">
              <a:spAutoFit/>
            </a:bodyPr>
            <a:lstStyle/>
            <a:p>
              <a:pPr algn="ctr">
                <a:lnSpc>
                  <a:spcPts val="2750"/>
                </a:lnSpc>
              </a:pPr>
              <a:r>
                <a:rPr lang="en-US" sz="2500">
                  <a:solidFill>
                    <a:srgbClr val="000000"/>
                  </a:solidFill>
                  <a:latin typeface="DM Sans Bold"/>
                </a:rPr>
                <a:t>Website Features</a:t>
              </a:r>
            </a:p>
          </p:txBody>
        </p:sp>
      </p:grpSp>
      <p:grpSp>
        <p:nvGrpSpPr>
          <p:cNvPr name="Group 20" id="20"/>
          <p:cNvGrpSpPr/>
          <p:nvPr/>
        </p:nvGrpSpPr>
        <p:grpSpPr>
          <a:xfrm rot="0">
            <a:off x="7485966" y="1784532"/>
            <a:ext cx="3316068" cy="1042319"/>
            <a:chOff x="0" y="0"/>
            <a:chExt cx="4421424" cy="1389759"/>
          </a:xfrm>
        </p:grpSpPr>
        <p:grpSp>
          <p:nvGrpSpPr>
            <p:cNvPr name="Group 21" id="21"/>
            <p:cNvGrpSpPr/>
            <p:nvPr/>
          </p:nvGrpSpPr>
          <p:grpSpPr>
            <a:xfrm rot="0">
              <a:off x="0" y="0"/>
              <a:ext cx="4421424" cy="1389759"/>
              <a:chOff x="0" y="0"/>
              <a:chExt cx="2823341" cy="887444"/>
            </a:xfrm>
          </p:grpSpPr>
          <p:sp>
            <p:nvSpPr>
              <p:cNvPr name="Freeform 22" id="22"/>
              <p:cNvSpPr/>
              <p:nvPr/>
            </p:nvSpPr>
            <p:spPr>
              <a:xfrm flipH="false" flipV="false" rot="0">
                <a:off x="0" y="0"/>
                <a:ext cx="2823341" cy="887444"/>
              </a:xfrm>
              <a:custGeom>
                <a:avLst/>
                <a:gdLst/>
                <a:ahLst/>
                <a:cxnLst/>
                <a:rect r="r" b="b" t="t" l="l"/>
                <a:pathLst>
                  <a:path h="887444" w="2823341">
                    <a:moveTo>
                      <a:pt x="2698881" y="887444"/>
                    </a:moveTo>
                    <a:lnTo>
                      <a:pt x="124460" y="887444"/>
                    </a:lnTo>
                    <a:cubicBezTo>
                      <a:pt x="55880" y="887444"/>
                      <a:pt x="0" y="831563"/>
                      <a:pt x="0" y="762984"/>
                    </a:cubicBezTo>
                    <a:lnTo>
                      <a:pt x="0" y="124460"/>
                    </a:lnTo>
                    <a:cubicBezTo>
                      <a:pt x="0" y="55880"/>
                      <a:pt x="55880" y="0"/>
                      <a:pt x="124460" y="0"/>
                    </a:cubicBezTo>
                    <a:lnTo>
                      <a:pt x="2698881" y="0"/>
                    </a:lnTo>
                    <a:cubicBezTo>
                      <a:pt x="2767461" y="0"/>
                      <a:pt x="2823341" y="55880"/>
                      <a:pt x="2823341" y="124460"/>
                    </a:cubicBezTo>
                    <a:lnTo>
                      <a:pt x="2823341" y="762984"/>
                    </a:lnTo>
                    <a:cubicBezTo>
                      <a:pt x="2823341" y="831564"/>
                      <a:pt x="2767461" y="887444"/>
                      <a:pt x="2698881" y="887444"/>
                    </a:cubicBezTo>
                    <a:close/>
                  </a:path>
                </a:pathLst>
              </a:custGeom>
              <a:solidFill>
                <a:srgbClr val="35A1F4"/>
              </a:solidFill>
            </p:spPr>
          </p:sp>
        </p:grpSp>
        <p:sp>
          <p:nvSpPr>
            <p:cNvPr name="TextBox 23" id="23"/>
            <p:cNvSpPr txBox="true"/>
            <p:nvPr/>
          </p:nvSpPr>
          <p:spPr>
            <a:xfrm rot="0">
              <a:off x="303083" y="365760"/>
              <a:ext cx="3815257" cy="743964"/>
            </a:xfrm>
            <a:prstGeom prst="rect">
              <a:avLst/>
            </a:prstGeom>
          </p:spPr>
          <p:txBody>
            <a:bodyPr anchor="t" rtlCol="false" tIns="0" lIns="0" bIns="0" rIns="0">
              <a:spAutoFit/>
            </a:bodyPr>
            <a:lstStyle/>
            <a:p>
              <a:pPr algn="ctr">
                <a:lnSpc>
                  <a:spcPts val="2000"/>
                </a:lnSpc>
                <a:spcBef>
                  <a:spcPct val="0"/>
                </a:spcBef>
              </a:pPr>
              <a:r>
                <a:rPr lang="en-US" sz="2500">
                  <a:solidFill>
                    <a:srgbClr val="000000"/>
                  </a:solidFill>
                  <a:latin typeface="DM Sans Bold"/>
                </a:rPr>
                <a:t>Trust and Reliability</a:t>
              </a:r>
            </a:p>
          </p:txBody>
        </p:sp>
      </p:grpSp>
      <p:grpSp>
        <p:nvGrpSpPr>
          <p:cNvPr name="Group 24" id="24"/>
          <p:cNvGrpSpPr/>
          <p:nvPr/>
        </p:nvGrpSpPr>
        <p:grpSpPr>
          <a:xfrm rot="0">
            <a:off x="10965693" y="1784532"/>
            <a:ext cx="3316068" cy="1042319"/>
            <a:chOff x="0" y="0"/>
            <a:chExt cx="4421424" cy="1389759"/>
          </a:xfrm>
        </p:grpSpPr>
        <p:grpSp>
          <p:nvGrpSpPr>
            <p:cNvPr name="Group 25" id="25"/>
            <p:cNvGrpSpPr/>
            <p:nvPr/>
          </p:nvGrpSpPr>
          <p:grpSpPr>
            <a:xfrm rot="0">
              <a:off x="0" y="0"/>
              <a:ext cx="4421424" cy="1389759"/>
              <a:chOff x="0" y="0"/>
              <a:chExt cx="2823341" cy="887444"/>
            </a:xfrm>
          </p:grpSpPr>
          <p:sp>
            <p:nvSpPr>
              <p:cNvPr name="Freeform 26" id="26"/>
              <p:cNvSpPr/>
              <p:nvPr/>
            </p:nvSpPr>
            <p:spPr>
              <a:xfrm flipH="false" flipV="false" rot="0">
                <a:off x="0" y="0"/>
                <a:ext cx="2823341" cy="887444"/>
              </a:xfrm>
              <a:custGeom>
                <a:avLst/>
                <a:gdLst/>
                <a:ahLst/>
                <a:cxnLst/>
                <a:rect r="r" b="b" t="t" l="l"/>
                <a:pathLst>
                  <a:path h="887444" w="2823341">
                    <a:moveTo>
                      <a:pt x="2698881" y="887444"/>
                    </a:moveTo>
                    <a:lnTo>
                      <a:pt x="124460" y="887444"/>
                    </a:lnTo>
                    <a:cubicBezTo>
                      <a:pt x="55880" y="887444"/>
                      <a:pt x="0" y="831563"/>
                      <a:pt x="0" y="762984"/>
                    </a:cubicBezTo>
                    <a:lnTo>
                      <a:pt x="0" y="124460"/>
                    </a:lnTo>
                    <a:cubicBezTo>
                      <a:pt x="0" y="55880"/>
                      <a:pt x="55880" y="0"/>
                      <a:pt x="124460" y="0"/>
                    </a:cubicBezTo>
                    <a:lnTo>
                      <a:pt x="2698881" y="0"/>
                    </a:lnTo>
                    <a:cubicBezTo>
                      <a:pt x="2767461" y="0"/>
                      <a:pt x="2823341" y="55880"/>
                      <a:pt x="2823341" y="124460"/>
                    </a:cubicBezTo>
                    <a:lnTo>
                      <a:pt x="2823341" y="762984"/>
                    </a:lnTo>
                    <a:cubicBezTo>
                      <a:pt x="2823341" y="831564"/>
                      <a:pt x="2767461" y="887444"/>
                      <a:pt x="2698881" y="887444"/>
                    </a:cubicBezTo>
                    <a:close/>
                  </a:path>
                </a:pathLst>
              </a:custGeom>
              <a:solidFill>
                <a:srgbClr val="43C466"/>
              </a:solidFill>
            </p:spPr>
          </p:sp>
        </p:grpSp>
        <p:sp>
          <p:nvSpPr>
            <p:cNvPr name="TextBox 27" id="27"/>
            <p:cNvSpPr txBox="true"/>
            <p:nvPr/>
          </p:nvSpPr>
          <p:spPr>
            <a:xfrm rot="0">
              <a:off x="306432" y="365760"/>
              <a:ext cx="3808560" cy="743964"/>
            </a:xfrm>
            <a:prstGeom prst="rect">
              <a:avLst/>
            </a:prstGeom>
          </p:spPr>
          <p:txBody>
            <a:bodyPr anchor="t" rtlCol="false" tIns="0" lIns="0" bIns="0" rIns="0">
              <a:spAutoFit/>
            </a:bodyPr>
            <a:lstStyle/>
            <a:p>
              <a:pPr algn="ctr">
                <a:lnSpc>
                  <a:spcPts val="2000"/>
                </a:lnSpc>
                <a:spcBef>
                  <a:spcPct val="0"/>
                </a:spcBef>
              </a:pPr>
              <a:r>
                <a:rPr lang="en-US" sz="2500">
                  <a:solidFill>
                    <a:srgbClr val="000000"/>
                  </a:solidFill>
                  <a:latin typeface="DM Sans Bold"/>
                </a:rPr>
                <a:t>Education and Resources</a:t>
              </a:r>
            </a:p>
          </p:txBody>
        </p:sp>
      </p:grpSp>
      <p:grpSp>
        <p:nvGrpSpPr>
          <p:cNvPr name="Group 28" id="28"/>
          <p:cNvGrpSpPr/>
          <p:nvPr/>
        </p:nvGrpSpPr>
        <p:grpSpPr>
          <a:xfrm rot="0">
            <a:off x="14445421" y="1784532"/>
            <a:ext cx="3316068" cy="794686"/>
            <a:chOff x="0" y="0"/>
            <a:chExt cx="4421424" cy="1059581"/>
          </a:xfrm>
        </p:grpSpPr>
        <p:grpSp>
          <p:nvGrpSpPr>
            <p:cNvPr name="Group 29" id="29"/>
            <p:cNvGrpSpPr/>
            <p:nvPr/>
          </p:nvGrpSpPr>
          <p:grpSpPr>
            <a:xfrm rot="0">
              <a:off x="0" y="0"/>
              <a:ext cx="4421424" cy="1059581"/>
              <a:chOff x="0" y="0"/>
              <a:chExt cx="2823341" cy="676605"/>
            </a:xfrm>
          </p:grpSpPr>
          <p:sp>
            <p:nvSpPr>
              <p:cNvPr name="Freeform 30" id="30"/>
              <p:cNvSpPr/>
              <p:nvPr/>
            </p:nvSpPr>
            <p:spPr>
              <a:xfrm flipH="false" flipV="false" rot="0">
                <a:off x="0" y="0"/>
                <a:ext cx="2823341" cy="676605"/>
              </a:xfrm>
              <a:custGeom>
                <a:avLst/>
                <a:gdLst/>
                <a:ahLst/>
                <a:cxnLst/>
                <a:rect r="r" b="b" t="t" l="l"/>
                <a:pathLst>
                  <a:path h="676605" w="2823341">
                    <a:moveTo>
                      <a:pt x="2698881" y="676605"/>
                    </a:moveTo>
                    <a:lnTo>
                      <a:pt x="124460" y="676605"/>
                    </a:lnTo>
                    <a:cubicBezTo>
                      <a:pt x="55880" y="676605"/>
                      <a:pt x="0" y="620725"/>
                      <a:pt x="0" y="552145"/>
                    </a:cubicBezTo>
                    <a:lnTo>
                      <a:pt x="0" y="124460"/>
                    </a:lnTo>
                    <a:cubicBezTo>
                      <a:pt x="0" y="55880"/>
                      <a:pt x="55880" y="0"/>
                      <a:pt x="124460" y="0"/>
                    </a:cubicBezTo>
                    <a:lnTo>
                      <a:pt x="2698881" y="0"/>
                    </a:lnTo>
                    <a:cubicBezTo>
                      <a:pt x="2767461" y="0"/>
                      <a:pt x="2823341" y="55880"/>
                      <a:pt x="2823341" y="124460"/>
                    </a:cubicBezTo>
                    <a:lnTo>
                      <a:pt x="2823341" y="552145"/>
                    </a:lnTo>
                    <a:cubicBezTo>
                      <a:pt x="2823341" y="620725"/>
                      <a:pt x="2767461" y="676605"/>
                      <a:pt x="2698881" y="676605"/>
                    </a:cubicBezTo>
                    <a:close/>
                  </a:path>
                </a:pathLst>
              </a:custGeom>
              <a:solidFill>
                <a:srgbClr val="9F8BFF"/>
              </a:solidFill>
            </p:spPr>
          </p:sp>
        </p:grpSp>
        <p:sp>
          <p:nvSpPr>
            <p:cNvPr name="TextBox 31" id="31"/>
            <p:cNvSpPr txBox="true"/>
            <p:nvPr/>
          </p:nvSpPr>
          <p:spPr>
            <a:xfrm rot="0">
              <a:off x="192159" y="365760"/>
              <a:ext cx="4037106" cy="413786"/>
            </a:xfrm>
            <a:prstGeom prst="rect">
              <a:avLst/>
            </a:prstGeom>
          </p:spPr>
          <p:txBody>
            <a:bodyPr anchor="t" rtlCol="false" tIns="0" lIns="0" bIns="0" rIns="0">
              <a:spAutoFit/>
            </a:bodyPr>
            <a:lstStyle/>
            <a:p>
              <a:pPr algn="ctr">
                <a:lnSpc>
                  <a:spcPts val="2000"/>
                </a:lnSpc>
                <a:spcBef>
                  <a:spcPct val="0"/>
                </a:spcBef>
              </a:pPr>
              <a:r>
                <a:rPr lang="en-US" sz="2500">
                  <a:solidFill>
                    <a:srgbClr val="000000"/>
                  </a:solidFill>
                  <a:latin typeface="DM Sans Bold"/>
                </a:rPr>
                <a:t>Animal Profiles</a:t>
              </a:r>
            </a:p>
          </p:txBody>
        </p:sp>
      </p:grpSp>
      <p:sp>
        <p:nvSpPr>
          <p:cNvPr name="TextBox 32" id="32"/>
          <p:cNvSpPr txBox="true"/>
          <p:nvPr/>
        </p:nvSpPr>
        <p:spPr>
          <a:xfrm rot="0">
            <a:off x="504856" y="419315"/>
            <a:ext cx="7887742" cy="946117"/>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Lazydog"/>
              </a:rPr>
              <a:t>Affinity Diagram</a:t>
            </a:r>
          </a:p>
        </p:txBody>
      </p:sp>
      <p:grpSp>
        <p:nvGrpSpPr>
          <p:cNvPr name="Group 33" id="33"/>
          <p:cNvGrpSpPr/>
          <p:nvPr/>
        </p:nvGrpSpPr>
        <p:grpSpPr>
          <a:xfrm rot="0">
            <a:off x="4310270" y="3308577"/>
            <a:ext cx="1216928" cy="1266369"/>
            <a:chOff x="0" y="0"/>
            <a:chExt cx="1622571" cy="1688493"/>
          </a:xfrm>
        </p:grpSpPr>
        <p:grpSp>
          <p:nvGrpSpPr>
            <p:cNvPr name="Group 34" id="34"/>
            <p:cNvGrpSpPr/>
            <p:nvPr/>
          </p:nvGrpSpPr>
          <p:grpSpPr>
            <a:xfrm rot="0">
              <a:off x="0" y="0"/>
              <a:ext cx="1622571" cy="1688493"/>
              <a:chOff x="0" y="0"/>
              <a:chExt cx="3429024" cy="3568338"/>
            </a:xfrm>
          </p:grpSpPr>
          <p:sp>
            <p:nvSpPr>
              <p:cNvPr name="Freeform 35" id="35"/>
              <p:cNvSpPr/>
              <p:nvPr/>
            </p:nvSpPr>
            <p:spPr>
              <a:xfrm flipH="false" flipV="false" rot="0">
                <a:off x="0" y="218440"/>
                <a:ext cx="3427754" cy="3349898"/>
              </a:xfrm>
              <a:custGeom>
                <a:avLst/>
                <a:gdLst/>
                <a:ahLst/>
                <a:cxnLst/>
                <a:rect r="r" b="b" t="t" l="l"/>
                <a:pathLst>
                  <a:path h="3349898" w="3427754">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FFC5CD"/>
              </a:solidFill>
            </p:spPr>
          </p:sp>
          <p:sp>
            <p:nvSpPr>
              <p:cNvPr name="Freeform 36" id="36"/>
              <p:cNvSpPr/>
              <p:nvPr/>
            </p:nvSpPr>
            <p:spPr>
              <a:xfrm flipH="false" flipV="false" rot="0">
                <a:off x="21590" y="0"/>
                <a:ext cx="2938804" cy="3548018"/>
              </a:xfrm>
              <a:custGeom>
                <a:avLst/>
                <a:gdLst/>
                <a:ahLst/>
                <a:cxnLst/>
                <a:rect r="r" b="b" t="t" l="l"/>
                <a:pathLst>
                  <a:path h="3548018" w="2938804">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A2AD"/>
              </a:solidFill>
            </p:spPr>
          </p:sp>
        </p:grpSp>
        <p:sp>
          <p:nvSpPr>
            <p:cNvPr name="TextBox 37" id="37"/>
            <p:cNvSpPr txBox="true"/>
            <p:nvPr/>
          </p:nvSpPr>
          <p:spPr>
            <a:xfrm rot="0">
              <a:off x="213760" y="695277"/>
              <a:ext cx="1195051" cy="399451"/>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Community Engagement</a:t>
              </a:r>
              <a:r>
                <a:rPr lang="en-US" sz="1000">
                  <a:solidFill>
                    <a:srgbClr val="000000"/>
                  </a:solidFill>
                  <a:latin typeface="DM Sans"/>
                </a:rPr>
                <a:t>.</a:t>
              </a:r>
            </a:p>
          </p:txBody>
        </p:sp>
      </p:grpSp>
      <p:grpSp>
        <p:nvGrpSpPr>
          <p:cNvPr name="Group 38" id="38"/>
          <p:cNvGrpSpPr/>
          <p:nvPr/>
        </p:nvGrpSpPr>
        <p:grpSpPr>
          <a:xfrm rot="0">
            <a:off x="7882315" y="3053657"/>
            <a:ext cx="1389617" cy="1614224"/>
            <a:chOff x="0" y="0"/>
            <a:chExt cx="1852822" cy="2152299"/>
          </a:xfrm>
        </p:grpSpPr>
        <p:grpSp>
          <p:nvGrpSpPr>
            <p:cNvPr name="Group 39" id="39"/>
            <p:cNvGrpSpPr/>
            <p:nvPr/>
          </p:nvGrpSpPr>
          <p:grpSpPr>
            <a:xfrm rot="0">
              <a:off x="0" y="0"/>
              <a:ext cx="1852822" cy="2152299"/>
              <a:chOff x="0" y="0"/>
              <a:chExt cx="3429024" cy="3983266"/>
            </a:xfrm>
          </p:grpSpPr>
          <p:sp>
            <p:nvSpPr>
              <p:cNvPr name="Freeform 40" id="40"/>
              <p:cNvSpPr/>
              <p:nvPr/>
            </p:nvSpPr>
            <p:spPr>
              <a:xfrm flipH="false" flipV="false" rot="0">
                <a:off x="0" y="218440"/>
                <a:ext cx="3427754" cy="3764825"/>
              </a:xfrm>
              <a:custGeom>
                <a:avLst/>
                <a:gdLst/>
                <a:ahLst/>
                <a:cxnLst/>
                <a:rect r="r" b="b" t="t" l="l"/>
                <a:pathLst>
                  <a:path h="3764825" w="3427754">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3427754" y="3764825"/>
                    </a:lnTo>
                    <a:lnTo>
                      <a:pt x="3427754" y="772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A9DAFF"/>
              </a:solidFill>
            </p:spPr>
          </p:sp>
          <p:sp>
            <p:nvSpPr>
              <p:cNvPr name="Freeform 41" id="41"/>
              <p:cNvSpPr/>
              <p:nvPr/>
            </p:nvSpPr>
            <p:spPr>
              <a:xfrm flipH="false" flipV="false" rot="0">
                <a:off x="21590" y="0"/>
                <a:ext cx="2938804" cy="3962946"/>
              </a:xfrm>
              <a:custGeom>
                <a:avLst/>
                <a:gdLst/>
                <a:ahLst/>
                <a:cxnLst/>
                <a:rect r="r" b="b" t="t" l="l"/>
                <a:pathLst>
                  <a:path h="3962946" w="2938804">
                    <a:moveTo>
                      <a:pt x="0" y="3848646"/>
                    </a:moveTo>
                    <a:lnTo>
                      <a:pt x="109220" y="3962946"/>
                    </a:lnTo>
                    <a:lnTo>
                      <a:pt x="123190" y="3829596"/>
                    </a:lnTo>
                    <a:lnTo>
                      <a:pt x="0" y="3848646"/>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35A1F4"/>
              </a:solidFill>
            </p:spPr>
          </p:sp>
        </p:grpSp>
        <p:sp>
          <p:nvSpPr>
            <p:cNvPr name="TextBox 42" id="42"/>
            <p:cNvSpPr txBox="true"/>
            <p:nvPr/>
          </p:nvSpPr>
          <p:spPr>
            <a:xfrm rot="0">
              <a:off x="244094" y="793941"/>
              <a:ext cx="1364635" cy="680335"/>
            </a:xfrm>
            <a:prstGeom prst="rect">
              <a:avLst/>
            </a:prstGeom>
          </p:spPr>
          <p:txBody>
            <a:bodyPr anchor="t" rtlCol="false" tIns="0" lIns="0" bIns="0" rIns="0">
              <a:spAutoFit/>
            </a:bodyPr>
            <a:lstStyle/>
            <a:p>
              <a:pPr algn="ctr">
                <a:lnSpc>
                  <a:spcPts val="1324"/>
                </a:lnSpc>
              </a:pPr>
              <a:r>
                <a:rPr lang="en-US" sz="1141">
                  <a:solidFill>
                    <a:srgbClr val="000000"/>
                  </a:solidFill>
                  <a:latin typeface="DM Sans"/>
                </a:rPr>
                <a:t>Trustworthy Shelters and Sellers</a:t>
              </a:r>
            </a:p>
          </p:txBody>
        </p:sp>
      </p:grpSp>
      <p:grpSp>
        <p:nvGrpSpPr>
          <p:cNvPr name="Group 43" id="43"/>
          <p:cNvGrpSpPr/>
          <p:nvPr/>
        </p:nvGrpSpPr>
        <p:grpSpPr>
          <a:xfrm rot="0">
            <a:off x="11275805" y="3077831"/>
            <a:ext cx="1588877" cy="1845691"/>
            <a:chOff x="0" y="0"/>
            <a:chExt cx="2118503" cy="2460921"/>
          </a:xfrm>
        </p:grpSpPr>
        <p:grpSp>
          <p:nvGrpSpPr>
            <p:cNvPr name="Group 44" id="44"/>
            <p:cNvGrpSpPr/>
            <p:nvPr/>
          </p:nvGrpSpPr>
          <p:grpSpPr>
            <a:xfrm rot="0">
              <a:off x="0" y="0"/>
              <a:ext cx="2118503" cy="2460921"/>
              <a:chOff x="0" y="0"/>
              <a:chExt cx="3429024" cy="3983266"/>
            </a:xfrm>
          </p:grpSpPr>
          <p:sp>
            <p:nvSpPr>
              <p:cNvPr name="Freeform 45" id="45"/>
              <p:cNvSpPr/>
              <p:nvPr/>
            </p:nvSpPr>
            <p:spPr>
              <a:xfrm flipH="false" flipV="false" rot="0">
                <a:off x="0" y="218440"/>
                <a:ext cx="3427754" cy="3764825"/>
              </a:xfrm>
              <a:custGeom>
                <a:avLst/>
                <a:gdLst/>
                <a:ahLst/>
                <a:cxnLst/>
                <a:rect r="r" b="b" t="t" l="l"/>
                <a:pathLst>
                  <a:path h="3764825" w="3427754">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3427754" y="3764825"/>
                    </a:lnTo>
                    <a:lnTo>
                      <a:pt x="3427754" y="772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97EDAA"/>
              </a:solidFill>
            </p:spPr>
          </p:sp>
          <p:sp>
            <p:nvSpPr>
              <p:cNvPr name="Freeform 46" id="46"/>
              <p:cNvSpPr/>
              <p:nvPr/>
            </p:nvSpPr>
            <p:spPr>
              <a:xfrm flipH="false" flipV="false" rot="0">
                <a:off x="21590" y="0"/>
                <a:ext cx="2938804" cy="3962946"/>
              </a:xfrm>
              <a:custGeom>
                <a:avLst/>
                <a:gdLst/>
                <a:ahLst/>
                <a:cxnLst/>
                <a:rect r="r" b="b" t="t" l="l"/>
                <a:pathLst>
                  <a:path h="3962946" w="2938804">
                    <a:moveTo>
                      <a:pt x="0" y="3848646"/>
                    </a:moveTo>
                    <a:lnTo>
                      <a:pt x="109220" y="3962946"/>
                    </a:lnTo>
                    <a:lnTo>
                      <a:pt x="123190" y="3829596"/>
                    </a:lnTo>
                    <a:lnTo>
                      <a:pt x="0" y="3848646"/>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43C466"/>
              </a:solidFill>
            </p:spPr>
          </p:sp>
        </p:grpSp>
        <p:sp>
          <p:nvSpPr>
            <p:cNvPr name="TextBox 47" id="47"/>
            <p:cNvSpPr txBox="true"/>
            <p:nvPr/>
          </p:nvSpPr>
          <p:spPr>
            <a:xfrm rot="0">
              <a:off x="279095" y="907785"/>
              <a:ext cx="1560313" cy="777889"/>
            </a:xfrm>
            <a:prstGeom prst="rect">
              <a:avLst/>
            </a:prstGeom>
          </p:spPr>
          <p:txBody>
            <a:bodyPr anchor="t" rtlCol="false" tIns="0" lIns="0" bIns="0" rIns="0">
              <a:spAutoFit/>
            </a:bodyPr>
            <a:lstStyle/>
            <a:p>
              <a:pPr algn="ctr">
                <a:lnSpc>
                  <a:spcPts val="1514"/>
                </a:lnSpc>
              </a:pPr>
              <a:r>
                <a:rPr lang="en-US" sz="1305">
                  <a:solidFill>
                    <a:srgbClr val="000000"/>
                  </a:solidFill>
                  <a:latin typeface="DM Sans"/>
                </a:rPr>
                <a:t>Articles (tutorials/care guides)</a:t>
              </a:r>
            </a:p>
          </p:txBody>
        </p:sp>
      </p:grpSp>
      <p:grpSp>
        <p:nvGrpSpPr>
          <p:cNvPr name="Group 48" id="48"/>
          <p:cNvGrpSpPr/>
          <p:nvPr/>
        </p:nvGrpSpPr>
        <p:grpSpPr>
          <a:xfrm rot="0">
            <a:off x="16248405" y="2913792"/>
            <a:ext cx="1216928" cy="1266369"/>
            <a:chOff x="0" y="0"/>
            <a:chExt cx="1622571" cy="1688493"/>
          </a:xfrm>
        </p:grpSpPr>
        <p:grpSp>
          <p:nvGrpSpPr>
            <p:cNvPr name="Group 49" id="49"/>
            <p:cNvGrpSpPr/>
            <p:nvPr/>
          </p:nvGrpSpPr>
          <p:grpSpPr>
            <a:xfrm rot="0">
              <a:off x="0" y="0"/>
              <a:ext cx="1622571" cy="1688493"/>
              <a:chOff x="0" y="0"/>
              <a:chExt cx="3429024" cy="3568338"/>
            </a:xfrm>
          </p:grpSpPr>
          <p:sp>
            <p:nvSpPr>
              <p:cNvPr name="Freeform 50" id="50"/>
              <p:cNvSpPr/>
              <p:nvPr/>
            </p:nvSpPr>
            <p:spPr>
              <a:xfrm flipH="false" flipV="false" rot="0">
                <a:off x="0" y="218440"/>
                <a:ext cx="3427754" cy="3349898"/>
              </a:xfrm>
              <a:custGeom>
                <a:avLst/>
                <a:gdLst/>
                <a:ahLst/>
                <a:cxnLst/>
                <a:rect r="r" b="b" t="t" l="l"/>
                <a:pathLst>
                  <a:path h="3349898" w="3427754">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C2B5FF"/>
              </a:solidFill>
            </p:spPr>
          </p:sp>
          <p:sp>
            <p:nvSpPr>
              <p:cNvPr name="Freeform 51" id="51"/>
              <p:cNvSpPr/>
              <p:nvPr/>
            </p:nvSpPr>
            <p:spPr>
              <a:xfrm flipH="false" flipV="false" rot="0">
                <a:off x="21590" y="0"/>
                <a:ext cx="2938804" cy="3548018"/>
              </a:xfrm>
              <a:custGeom>
                <a:avLst/>
                <a:gdLst/>
                <a:ahLst/>
                <a:cxnLst/>
                <a:rect r="r" b="b" t="t" l="l"/>
                <a:pathLst>
                  <a:path h="3548018" w="2938804">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9F8BFF"/>
              </a:solidFill>
            </p:spPr>
          </p:sp>
        </p:grpSp>
        <p:sp>
          <p:nvSpPr>
            <p:cNvPr name="TextBox 52" id="52"/>
            <p:cNvSpPr txBox="true"/>
            <p:nvPr/>
          </p:nvSpPr>
          <p:spPr>
            <a:xfrm rot="0">
              <a:off x="213760" y="695277"/>
              <a:ext cx="1195051" cy="399451"/>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Quiz feature for matching</a:t>
              </a:r>
              <a:r>
                <a:rPr lang="en-US" sz="1000">
                  <a:solidFill>
                    <a:srgbClr val="000000"/>
                  </a:solidFill>
                  <a:latin typeface="DM Sans"/>
                </a:rPr>
                <a:t>.</a:t>
              </a:r>
            </a:p>
          </p:txBody>
        </p:sp>
      </p:grpSp>
      <p:grpSp>
        <p:nvGrpSpPr>
          <p:cNvPr name="Group 53" id="53"/>
          <p:cNvGrpSpPr/>
          <p:nvPr/>
        </p:nvGrpSpPr>
        <p:grpSpPr>
          <a:xfrm rot="0">
            <a:off x="14741576" y="3394618"/>
            <a:ext cx="1216928" cy="1266369"/>
            <a:chOff x="0" y="0"/>
            <a:chExt cx="1622571" cy="1688493"/>
          </a:xfrm>
        </p:grpSpPr>
        <p:grpSp>
          <p:nvGrpSpPr>
            <p:cNvPr name="Group 54" id="54"/>
            <p:cNvGrpSpPr/>
            <p:nvPr/>
          </p:nvGrpSpPr>
          <p:grpSpPr>
            <a:xfrm rot="0">
              <a:off x="0" y="0"/>
              <a:ext cx="1622571" cy="1688493"/>
              <a:chOff x="0" y="0"/>
              <a:chExt cx="3429024" cy="3568338"/>
            </a:xfrm>
          </p:grpSpPr>
          <p:sp>
            <p:nvSpPr>
              <p:cNvPr name="Freeform 55" id="55"/>
              <p:cNvSpPr/>
              <p:nvPr/>
            </p:nvSpPr>
            <p:spPr>
              <a:xfrm flipH="false" flipV="false" rot="0">
                <a:off x="0" y="218440"/>
                <a:ext cx="3427754" cy="3349898"/>
              </a:xfrm>
              <a:custGeom>
                <a:avLst/>
                <a:gdLst/>
                <a:ahLst/>
                <a:cxnLst/>
                <a:rect r="r" b="b" t="t" l="l"/>
                <a:pathLst>
                  <a:path h="3349898" w="3427754">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C2B5FF"/>
              </a:solidFill>
            </p:spPr>
          </p:sp>
          <p:sp>
            <p:nvSpPr>
              <p:cNvPr name="Freeform 56" id="56"/>
              <p:cNvSpPr/>
              <p:nvPr/>
            </p:nvSpPr>
            <p:spPr>
              <a:xfrm flipH="false" flipV="false" rot="0">
                <a:off x="21590" y="0"/>
                <a:ext cx="2938804" cy="3548018"/>
              </a:xfrm>
              <a:custGeom>
                <a:avLst/>
                <a:gdLst/>
                <a:ahLst/>
                <a:cxnLst/>
                <a:rect r="r" b="b" t="t" l="l"/>
                <a:pathLst>
                  <a:path h="3548018" w="2938804">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9F8BFF"/>
              </a:solidFill>
            </p:spPr>
          </p:sp>
        </p:grpSp>
        <p:sp>
          <p:nvSpPr>
            <p:cNvPr name="TextBox 57" id="57"/>
            <p:cNvSpPr txBox="true"/>
            <p:nvPr/>
          </p:nvSpPr>
          <p:spPr>
            <a:xfrm rot="0">
              <a:off x="213760" y="695277"/>
              <a:ext cx="1195051" cy="399451"/>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Profile pages for animals</a:t>
              </a:r>
            </a:p>
          </p:txBody>
        </p:sp>
      </p:grpSp>
      <p:grpSp>
        <p:nvGrpSpPr>
          <p:cNvPr name="Group 58" id="58"/>
          <p:cNvGrpSpPr/>
          <p:nvPr/>
        </p:nvGrpSpPr>
        <p:grpSpPr>
          <a:xfrm rot="0">
            <a:off x="16248405" y="4577680"/>
            <a:ext cx="1216928" cy="1119116"/>
            <a:chOff x="0" y="0"/>
            <a:chExt cx="1622571" cy="1492154"/>
          </a:xfrm>
        </p:grpSpPr>
        <p:grpSp>
          <p:nvGrpSpPr>
            <p:cNvPr name="Group 59" id="59"/>
            <p:cNvGrpSpPr/>
            <p:nvPr/>
          </p:nvGrpSpPr>
          <p:grpSpPr>
            <a:xfrm rot="0">
              <a:off x="0" y="0"/>
              <a:ext cx="1622571" cy="1492154"/>
              <a:chOff x="0" y="0"/>
              <a:chExt cx="3429024" cy="3153410"/>
            </a:xfrm>
          </p:grpSpPr>
          <p:sp>
            <p:nvSpPr>
              <p:cNvPr name="Freeform 60" id="60"/>
              <p:cNvSpPr/>
              <p:nvPr/>
            </p:nvSpPr>
            <p:spPr>
              <a:xfrm flipH="false" flipV="false" rot="0">
                <a:off x="0" y="218440"/>
                <a:ext cx="3427754" cy="2934970"/>
              </a:xfrm>
              <a:custGeom>
                <a:avLst/>
                <a:gdLst/>
                <a:ahLst/>
                <a:cxnLst/>
                <a:rect r="r" b="b" t="t" l="l"/>
                <a:pathLst>
                  <a:path h="2934970" w="3427754">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427754" y="2934970"/>
                    </a:lnTo>
                    <a:lnTo>
                      <a:pt x="3427754" y="698500"/>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C2B5FF"/>
              </a:solidFill>
            </p:spPr>
          </p:sp>
          <p:sp>
            <p:nvSpPr>
              <p:cNvPr name="Freeform 61" id="61"/>
              <p:cNvSpPr/>
              <p:nvPr/>
            </p:nvSpPr>
            <p:spPr>
              <a:xfrm flipH="false" flipV="false" rot="0">
                <a:off x="21590" y="0"/>
                <a:ext cx="2938804" cy="3133090"/>
              </a:xfrm>
              <a:custGeom>
                <a:avLst/>
                <a:gdLst/>
                <a:ahLst/>
                <a:cxnLst/>
                <a:rect r="r" b="b" t="t" l="l"/>
                <a:pathLst>
                  <a:path h="3133090" w="2938804">
                    <a:moveTo>
                      <a:pt x="0" y="3018790"/>
                    </a:moveTo>
                    <a:lnTo>
                      <a:pt x="109220" y="3133090"/>
                    </a:lnTo>
                    <a:lnTo>
                      <a:pt x="123190" y="2999740"/>
                    </a:lnTo>
                    <a:lnTo>
                      <a:pt x="0" y="3018790"/>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9F8BFF"/>
              </a:solidFill>
            </p:spPr>
          </p:sp>
        </p:grpSp>
        <p:sp>
          <p:nvSpPr>
            <p:cNvPr name="TextBox 62" id="62"/>
            <p:cNvSpPr txBox="true"/>
            <p:nvPr/>
          </p:nvSpPr>
          <p:spPr>
            <a:xfrm rot="0">
              <a:off x="213760" y="695277"/>
              <a:ext cx="1195051" cy="203112"/>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About</a:t>
              </a:r>
            </a:p>
          </p:txBody>
        </p:sp>
      </p:grpSp>
      <p:grpSp>
        <p:nvGrpSpPr>
          <p:cNvPr name="Group 63" id="63"/>
          <p:cNvGrpSpPr/>
          <p:nvPr/>
        </p:nvGrpSpPr>
        <p:grpSpPr>
          <a:xfrm rot="0">
            <a:off x="5801347" y="2913792"/>
            <a:ext cx="1216928" cy="1266369"/>
            <a:chOff x="0" y="0"/>
            <a:chExt cx="1622571" cy="1688493"/>
          </a:xfrm>
        </p:grpSpPr>
        <p:grpSp>
          <p:nvGrpSpPr>
            <p:cNvPr name="Group 64" id="64"/>
            <p:cNvGrpSpPr/>
            <p:nvPr/>
          </p:nvGrpSpPr>
          <p:grpSpPr>
            <a:xfrm rot="0">
              <a:off x="0" y="0"/>
              <a:ext cx="1622571" cy="1688493"/>
              <a:chOff x="0" y="0"/>
              <a:chExt cx="3429024" cy="3568338"/>
            </a:xfrm>
          </p:grpSpPr>
          <p:sp>
            <p:nvSpPr>
              <p:cNvPr name="Freeform 65" id="65"/>
              <p:cNvSpPr/>
              <p:nvPr/>
            </p:nvSpPr>
            <p:spPr>
              <a:xfrm flipH="false" flipV="false" rot="0">
                <a:off x="0" y="218440"/>
                <a:ext cx="3427754" cy="3349898"/>
              </a:xfrm>
              <a:custGeom>
                <a:avLst/>
                <a:gdLst/>
                <a:ahLst/>
                <a:cxnLst/>
                <a:rect r="r" b="b" t="t" l="l"/>
                <a:pathLst>
                  <a:path h="3349898" w="3427754">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FFC5CD"/>
              </a:solidFill>
            </p:spPr>
          </p:sp>
          <p:sp>
            <p:nvSpPr>
              <p:cNvPr name="Freeform 66" id="66"/>
              <p:cNvSpPr/>
              <p:nvPr/>
            </p:nvSpPr>
            <p:spPr>
              <a:xfrm flipH="false" flipV="false" rot="0">
                <a:off x="21590" y="0"/>
                <a:ext cx="2938804" cy="3548018"/>
              </a:xfrm>
              <a:custGeom>
                <a:avLst/>
                <a:gdLst/>
                <a:ahLst/>
                <a:cxnLst/>
                <a:rect r="r" b="b" t="t" l="l"/>
                <a:pathLst>
                  <a:path h="3548018" w="2938804">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A2AD"/>
              </a:solidFill>
            </p:spPr>
          </p:sp>
        </p:grpSp>
        <p:sp>
          <p:nvSpPr>
            <p:cNvPr name="TextBox 67" id="67"/>
            <p:cNvSpPr txBox="true"/>
            <p:nvPr/>
          </p:nvSpPr>
          <p:spPr>
            <a:xfrm rot="0">
              <a:off x="213760" y="695277"/>
              <a:ext cx="1195051" cy="399451"/>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User Experience</a:t>
              </a:r>
            </a:p>
          </p:txBody>
        </p:sp>
      </p:grpSp>
      <p:grpSp>
        <p:nvGrpSpPr>
          <p:cNvPr name="Group 68" id="68"/>
          <p:cNvGrpSpPr/>
          <p:nvPr/>
        </p:nvGrpSpPr>
        <p:grpSpPr>
          <a:xfrm rot="0">
            <a:off x="858743" y="2913793"/>
            <a:ext cx="1216928" cy="1266367"/>
            <a:chOff x="0" y="0"/>
            <a:chExt cx="1622571" cy="1688489"/>
          </a:xfrm>
        </p:grpSpPr>
        <p:grpSp>
          <p:nvGrpSpPr>
            <p:cNvPr name="Group 69" id="69"/>
            <p:cNvGrpSpPr/>
            <p:nvPr/>
          </p:nvGrpSpPr>
          <p:grpSpPr>
            <a:xfrm rot="0">
              <a:off x="0" y="0"/>
              <a:ext cx="1622571" cy="1688489"/>
              <a:chOff x="0" y="0"/>
              <a:chExt cx="3429024" cy="3568331"/>
            </a:xfrm>
          </p:grpSpPr>
          <p:sp>
            <p:nvSpPr>
              <p:cNvPr name="Freeform 70" id="70"/>
              <p:cNvSpPr/>
              <p:nvPr/>
            </p:nvSpPr>
            <p:spPr>
              <a:xfrm flipH="false" flipV="false" rot="0">
                <a:off x="0" y="218440"/>
                <a:ext cx="3427754" cy="3349891"/>
              </a:xfrm>
              <a:custGeom>
                <a:avLst/>
                <a:gdLst/>
                <a:ahLst/>
                <a:cxnLst/>
                <a:rect r="r" b="b" t="t" l="l"/>
                <a:pathLst>
                  <a:path h="3349891" w="3427754">
                    <a:moveTo>
                      <a:pt x="0" y="16510"/>
                    </a:moveTo>
                    <a:cubicBezTo>
                      <a:pt x="0" y="16510"/>
                      <a:pt x="2540" y="345440"/>
                      <a:pt x="2540" y="828689"/>
                    </a:cubicBezTo>
                    <a:cubicBezTo>
                      <a:pt x="2540" y="1510674"/>
                      <a:pt x="7620" y="2168791"/>
                      <a:pt x="7620" y="2429141"/>
                    </a:cubicBezTo>
                    <a:cubicBezTo>
                      <a:pt x="7620" y="2623451"/>
                      <a:pt x="16510" y="3022231"/>
                      <a:pt x="21590" y="3214000"/>
                    </a:cubicBezTo>
                    <a:lnTo>
                      <a:pt x="130810" y="3328300"/>
                    </a:lnTo>
                    <a:cubicBezTo>
                      <a:pt x="275590" y="3335921"/>
                      <a:pt x="543560" y="3349891"/>
                      <a:pt x="793750" y="3349891"/>
                    </a:cubicBezTo>
                    <a:lnTo>
                      <a:pt x="3427754" y="3349891"/>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FFDC5D"/>
              </a:solidFill>
            </p:spPr>
          </p:sp>
          <p:sp>
            <p:nvSpPr>
              <p:cNvPr name="Freeform 71" id="71"/>
              <p:cNvSpPr/>
              <p:nvPr/>
            </p:nvSpPr>
            <p:spPr>
              <a:xfrm flipH="false" flipV="false" rot="0">
                <a:off x="21590" y="0"/>
                <a:ext cx="2938804" cy="3548011"/>
              </a:xfrm>
              <a:custGeom>
                <a:avLst/>
                <a:gdLst/>
                <a:ahLst/>
                <a:cxnLst/>
                <a:rect r="r" b="b" t="t" l="l"/>
                <a:pathLst>
                  <a:path h="3548011" w="2938804">
                    <a:moveTo>
                      <a:pt x="0" y="3433711"/>
                    </a:moveTo>
                    <a:lnTo>
                      <a:pt x="109220" y="3548011"/>
                    </a:lnTo>
                    <a:lnTo>
                      <a:pt x="123190" y="3414661"/>
                    </a:lnTo>
                    <a:lnTo>
                      <a:pt x="0" y="3433711"/>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B001"/>
              </a:solidFill>
            </p:spPr>
          </p:sp>
        </p:grpSp>
        <p:sp>
          <p:nvSpPr>
            <p:cNvPr name="TextBox 72" id="72"/>
            <p:cNvSpPr txBox="true"/>
            <p:nvPr/>
          </p:nvSpPr>
          <p:spPr>
            <a:xfrm rot="0">
              <a:off x="213760" y="695277"/>
              <a:ext cx="1195051" cy="399447"/>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Cost-related concerns</a:t>
              </a:r>
            </a:p>
          </p:txBody>
        </p:sp>
      </p:grpSp>
      <p:grpSp>
        <p:nvGrpSpPr>
          <p:cNvPr name="Group 73" id="73"/>
          <p:cNvGrpSpPr/>
          <p:nvPr/>
        </p:nvGrpSpPr>
        <p:grpSpPr>
          <a:xfrm rot="0">
            <a:off x="2311089" y="3556315"/>
            <a:ext cx="1216928" cy="1266369"/>
            <a:chOff x="0" y="0"/>
            <a:chExt cx="1622571" cy="1688493"/>
          </a:xfrm>
        </p:grpSpPr>
        <p:grpSp>
          <p:nvGrpSpPr>
            <p:cNvPr name="Group 74" id="74"/>
            <p:cNvGrpSpPr/>
            <p:nvPr/>
          </p:nvGrpSpPr>
          <p:grpSpPr>
            <a:xfrm rot="0">
              <a:off x="0" y="0"/>
              <a:ext cx="1622571" cy="1688493"/>
              <a:chOff x="0" y="0"/>
              <a:chExt cx="3429024" cy="3568338"/>
            </a:xfrm>
          </p:grpSpPr>
          <p:sp>
            <p:nvSpPr>
              <p:cNvPr name="Freeform 75" id="75"/>
              <p:cNvSpPr/>
              <p:nvPr/>
            </p:nvSpPr>
            <p:spPr>
              <a:xfrm flipH="false" flipV="false" rot="0">
                <a:off x="0" y="218440"/>
                <a:ext cx="3427754" cy="3349898"/>
              </a:xfrm>
              <a:custGeom>
                <a:avLst/>
                <a:gdLst/>
                <a:ahLst/>
                <a:cxnLst/>
                <a:rect r="r" b="b" t="t" l="l"/>
                <a:pathLst>
                  <a:path h="3349898" w="3427754">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FFDC5D"/>
              </a:solidFill>
            </p:spPr>
          </p:sp>
          <p:sp>
            <p:nvSpPr>
              <p:cNvPr name="Freeform 76" id="76"/>
              <p:cNvSpPr/>
              <p:nvPr/>
            </p:nvSpPr>
            <p:spPr>
              <a:xfrm flipH="false" flipV="false" rot="0">
                <a:off x="21590" y="0"/>
                <a:ext cx="2938804" cy="3548018"/>
              </a:xfrm>
              <a:custGeom>
                <a:avLst/>
                <a:gdLst/>
                <a:ahLst/>
                <a:cxnLst/>
                <a:rect r="r" b="b" t="t" l="l"/>
                <a:pathLst>
                  <a:path h="3548018" w="2938804">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B001"/>
              </a:solidFill>
            </p:spPr>
          </p:sp>
        </p:grpSp>
        <p:sp>
          <p:nvSpPr>
            <p:cNvPr name="TextBox 77" id="77"/>
            <p:cNvSpPr txBox="true"/>
            <p:nvPr/>
          </p:nvSpPr>
          <p:spPr>
            <a:xfrm rot="0">
              <a:off x="213760" y="695277"/>
              <a:ext cx="1195051" cy="399451"/>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Trustworthy sellers</a:t>
              </a:r>
            </a:p>
          </p:txBody>
        </p:sp>
      </p:grpSp>
      <p:grpSp>
        <p:nvGrpSpPr>
          <p:cNvPr name="Group 78" id="78"/>
          <p:cNvGrpSpPr/>
          <p:nvPr/>
        </p:nvGrpSpPr>
        <p:grpSpPr>
          <a:xfrm rot="0">
            <a:off x="1072839" y="4923522"/>
            <a:ext cx="1216928" cy="1413623"/>
            <a:chOff x="0" y="0"/>
            <a:chExt cx="1622571" cy="1884831"/>
          </a:xfrm>
        </p:grpSpPr>
        <p:grpSp>
          <p:nvGrpSpPr>
            <p:cNvPr name="Group 79" id="79"/>
            <p:cNvGrpSpPr/>
            <p:nvPr/>
          </p:nvGrpSpPr>
          <p:grpSpPr>
            <a:xfrm rot="0">
              <a:off x="0" y="0"/>
              <a:ext cx="1622571" cy="1884831"/>
              <a:chOff x="0" y="0"/>
              <a:chExt cx="3429024" cy="3983266"/>
            </a:xfrm>
          </p:grpSpPr>
          <p:sp>
            <p:nvSpPr>
              <p:cNvPr name="Freeform 80" id="80"/>
              <p:cNvSpPr/>
              <p:nvPr/>
            </p:nvSpPr>
            <p:spPr>
              <a:xfrm flipH="false" flipV="false" rot="0">
                <a:off x="0" y="218440"/>
                <a:ext cx="3427754" cy="3764825"/>
              </a:xfrm>
              <a:custGeom>
                <a:avLst/>
                <a:gdLst/>
                <a:ahLst/>
                <a:cxnLst/>
                <a:rect r="r" b="b" t="t" l="l"/>
                <a:pathLst>
                  <a:path h="3764825" w="3427754">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3427754" y="3764825"/>
                    </a:lnTo>
                    <a:lnTo>
                      <a:pt x="3427754" y="772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FFDC5D"/>
              </a:solidFill>
            </p:spPr>
          </p:sp>
          <p:sp>
            <p:nvSpPr>
              <p:cNvPr name="Freeform 81" id="81"/>
              <p:cNvSpPr/>
              <p:nvPr/>
            </p:nvSpPr>
            <p:spPr>
              <a:xfrm flipH="false" flipV="false" rot="0">
                <a:off x="21590" y="0"/>
                <a:ext cx="2938804" cy="3962946"/>
              </a:xfrm>
              <a:custGeom>
                <a:avLst/>
                <a:gdLst/>
                <a:ahLst/>
                <a:cxnLst/>
                <a:rect r="r" b="b" t="t" l="l"/>
                <a:pathLst>
                  <a:path h="3962946" w="2938804">
                    <a:moveTo>
                      <a:pt x="0" y="3848646"/>
                    </a:moveTo>
                    <a:lnTo>
                      <a:pt x="109220" y="3962946"/>
                    </a:lnTo>
                    <a:lnTo>
                      <a:pt x="123190" y="3829596"/>
                    </a:lnTo>
                    <a:lnTo>
                      <a:pt x="0" y="3848646"/>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B001"/>
              </a:solidFill>
            </p:spPr>
          </p:sp>
        </p:grpSp>
        <p:sp>
          <p:nvSpPr>
            <p:cNvPr name="TextBox 82" id="82"/>
            <p:cNvSpPr txBox="true"/>
            <p:nvPr/>
          </p:nvSpPr>
          <p:spPr>
            <a:xfrm rot="0">
              <a:off x="213760" y="695277"/>
              <a:ext cx="1195051" cy="595789"/>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Lack of information about animals</a:t>
              </a:r>
            </a:p>
          </p:txBody>
        </p:sp>
      </p:grpSp>
      <p:grpSp>
        <p:nvGrpSpPr>
          <p:cNvPr name="Group 83" id="83"/>
          <p:cNvGrpSpPr/>
          <p:nvPr/>
        </p:nvGrpSpPr>
        <p:grpSpPr>
          <a:xfrm rot="0">
            <a:off x="5792788" y="4248951"/>
            <a:ext cx="1216928" cy="1413623"/>
            <a:chOff x="0" y="0"/>
            <a:chExt cx="1622571" cy="1884831"/>
          </a:xfrm>
        </p:grpSpPr>
        <p:grpSp>
          <p:nvGrpSpPr>
            <p:cNvPr name="Group 84" id="84"/>
            <p:cNvGrpSpPr/>
            <p:nvPr/>
          </p:nvGrpSpPr>
          <p:grpSpPr>
            <a:xfrm rot="0">
              <a:off x="0" y="0"/>
              <a:ext cx="1622571" cy="1884831"/>
              <a:chOff x="0" y="0"/>
              <a:chExt cx="3429024" cy="3983266"/>
            </a:xfrm>
          </p:grpSpPr>
          <p:sp>
            <p:nvSpPr>
              <p:cNvPr name="Freeform 85" id="85"/>
              <p:cNvSpPr/>
              <p:nvPr/>
            </p:nvSpPr>
            <p:spPr>
              <a:xfrm flipH="false" flipV="false" rot="0">
                <a:off x="0" y="218440"/>
                <a:ext cx="3427754" cy="3764825"/>
              </a:xfrm>
              <a:custGeom>
                <a:avLst/>
                <a:gdLst/>
                <a:ahLst/>
                <a:cxnLst/>
                <a:rect r="r" b="b" t="t" l="l"/>
                <a:pathLst>
                  <a:path h="3764825" w="3427754">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3427754" y="3764825"/>
                    </a:lnTo>
                    <a:lnTo>
                      <a:pt x="3427754" y="772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FFC5CD"/>
              </a:solidFill>
            </p:spPr>
          </p:sp>
          <p:sp>
            <p:nvSpPr>
              <p:cNvPr name="Freeform 86" id="86"/>
              <p:cNvSpPr/>
              <p:nvPr/>
            </p:nvSpPr>
            <p:spPr>
              <a:xfrm flipH="false" flipV="false" rot="0">
                <a:off x="21590" y="0"/>
                <a:ext cx="2938804" cy="3962946"/>
              </a:xfrm>
              <a:custGeom>
                <a:avLst/>
                <a:gdLst/>
                <a:ahLst/>
                <a:cxnLst/>
                <a:rect r="r" b="b" t="t" l="l"/>
                <a:pathLst>
                  <a:path h="3962946" w="2938804">
                    <a:moveTo>
                      <a:pt x="0" y="3848646"/>
                    </a:moveTo>
                    <a:lnTo>
                      <a:pt x="109220" y="3962946"/>
                    </a:lnTo>
                    <a:lnTo>
                      <a:pt x="123190" y="3829596"/>
                    </a:lnTo>
                    <a:lnTo>
                      <a:pt x="0" y="3848646"/>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A2AD"/>
              </a:solidFill>
            </p:spPr>
          </p:sp>
        </p:grpSp>
        <p:sp>
          <p:nvSpPr>
            <p:cNvPr name="TextBox 87" id="87"/>
            <p:cNvSpPr txBox="true"/>
            <p:nvPr/>
          </p:nvSpPr>
          <p:spPr>
            <a:xfrm rot="0">
              <a:off x="213760" y="695277"/>
              <a:ext cx="1195051" cy="595789"/>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Animal Search and Information</a:t>
              </a:r>
            </a:p>
          </p:txBody>
        </p:sp>
      </p:grpSp>
      <p:grpSp>
        <p:nvGrpSpPr>
          <p:cNvPr name="Group 88" id="88"/>
          <p:cNvGrpSpPr/>
          <p:nvPr/>
        </p:nvGrpSpPr>
        <p:grpSpPr>
          <a:xfrm rot="0">
            <a:off x="4319795" y="4808353"/>
            <a:ext cx="1216928" cy="1266369"/>
            <a:chOff x="0" y="0"/>
            <a:chExt cx="1622571" cy="1688493"/>
          </a:xfrm>
        </p:grpSpPr>
        <p:grpSp>
          <p:nvGrpSpPr>
            <p:cNvPr name="Group 89" id="89"/>
            <p:cNvGrpSpPr/>
            <p:nvPr/>
          </p:nvGrpSpPr>
          <p:grpSpPr>
            <a:xfrm rot="0">
              <a:off x="0" y="0"/>
              <a:ext cx="1622571" cy="1688493"/>
              <a:chOff x="0" y="0"/>
              <a:chExt cx="3429024" cy="3568338"/>
            </a:xfrm>
          </p:grpSpPr>
          <p:sp>
            <p:nvSpPr>
              <p:cNvPr name="Freeform 90" id="90"/>
              <p:cNvSpPr/>
              <p:nvPr/>
            </p:nvSpPr>
            <p:spPr>
              <a:xfrm flipH="false" flipV="false" rot="0">
                <a:off x="0" y="218440"/>
                <a:ext cx="3427754" cy="3349898"/>
              </a:xfrm>
              <a:custGeom>
                <a:avLst/>
                <a:gdLst/>
                <a:ahLst/>
                <a:cxnLst/>
                <a:rect r="r" b="b" t="t" l="l"/>
                <a:pathLst>
                  <a:path h="3349898" w="3427754">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FFC5CD"/>
              </a:solidFill>
            </p:spPr>
          </p:sp>
          <p:sp>
            <p:nvSpPr>
              <p:cNvPr name="Freeform 91" id="91"/>
              <p:cNvSpPr/>
              <p:nvPr/>
            </p:nvSpPr>
            <p:spPr>
              <a:xfrm flipH="false" flipV="false" rot="0">
                <a:off x="21590" y="0"/>
                <a:ext cx="2938804" cy="3548018"/>
              </a:xfrm>
              <a:custGeom>
                <a:avLst/>
                <a:gdLst/>
                <a:ahLst/>
                <a:cxnLst/>
                <a:rect r="r" b="b" t="t" l="l"/>
                <a:pathLst>
                  <a:path h="3548018" w="2938804">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A2AD"/>
              </a:solidFill>
            </p:spPr>
          </p:sp>
        </p:grpSp>
        <p:sp>
          <p:nvSpPr>
            <p:cNvPr name="TextBox 92" id="92"/>
            <p:cNvSpPr txBox="true"/>
            <p:nvPr/>
          </p:nvSpPr>
          <p:spPr>
            <a:xfrm rot="0">
              <a:off x="213760" y="695277"/>
              <a:ext cx="1195051" cy="399451"/>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Content Organization</a:t>
              </a:r>
            </a:p>
          </p:txBody>
        </p:sp>
      </p:grpSp>
      <p:grpSp>
        <p:nvGrpSpPr>
          <p:cNvPr name="Group 93" id="93"/>
          <p:cNvGrpSpPr/>
          <p:nvPr/>
        </p:nvGrpSpPr>
        <p:grpSpPr>
          <a:xfrm rot="0">
            <a:off x="14758011" y="4968361"/>
            <a:ext cx="1216928" cy="1413623"/>
            <a:chOff x="0" y="0"/>
            <a:chExt cx="1622571" cy="1884831"/>
          </a:xfrm>
        </p:grpSpPr>
        <p:grpSp>
          <p:nvGrpSpPr>
            <p:cNvPr name="Group 94" id="94"/>
            <p:cNvGrpSpPr/>
            <p:nvPr/>
          </p:nvGrpSpPr>
          <p:grpSpPr>
            <a:xfrm rot="0">
              <a:off x="0" y="0"/>
              <a:ext cx="1622571" cy="1884831"/>
              <a:chOff x="0" y="0"/>
              <a:chExt cx="3429024" cy="3983266"/>
            </a:xfrm>
          </p:grpSpPr>
          <p:sp>
            <p:nvSpPr>
              <p:cNvPr name="Freeform 95" id="95"/>
              <p:cNvSpPr/>
              <p:nvPr/>
            </p:nvSpPr>
            <p:spPr>
              <a:xfrm flipH="false" flipV="false" rot="0">
                <a:off x="0" y="218440"/>
                <a:ext cx="3427754" cy="3764825"/>
              </a:xfrm>
              <a:custGeom>
                <a:avLst/>
                <a:gdLst/>
                <a:ahLst/>
                <a:cxnLst/>
                <a:rect r="r" b="b" t="t" l="l"/>
                <a:pathLst>
                  <a:path h="3764825" w="3427754">
                    <a:moveTo>
                      <a:pt x="0" y="16510"/>
                    </a:moveTo>
                    <a:cubicBezTo>
                      <a:pt x="0" y="16510"/>
                      <a:pt x="2540" y="345440"/>
                      <a:pt x="2540" y="903001"/>
                    </a:cubicBezTo>
                    <a:cubicBezTo>
                      <a:pt x="2540" y="1858040"/>
                      <a:pt x="7620" y="2583726"/>
                      <a:pt x="7620" y="2844076"/>
                    </a:cubicBezTo>
                    <a:cubicBezTo>
                      <a:pt x="7620" y="3038386"/>
                      <a:pt x="16510" y="3437166"/>
                      <a:pt x="21590" y="3628936"/>
                    </a:cubicBezTo>
                    <a:lnTo>
                      <a:pt x="130810" y="3743236"/>
                    </a:lnTo>
                    <a:cubicBezTo>
                      <a:pt x="275590" y="3750856"/>
                      <a:pt x="543560" y="3764825"/>
                      <a:pt x="793750" y="3764825"/>
                    </a:cubicBezTo>
                    <a:lnTo>
                      <a:pt x="3427754" y="3764825"/>
                    </a:lnTo>
                    <a:lnTo>
                      <a:pt x="3427754" y="772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C2B5FF"/>
              </a:solidFill>
            </p:spPr>
          </p:sp>
          <p:sp>
            <p:nvSpPr>
              <p:cNvPr name="Freeform 96" id="96"/>
              <p:cNvSpPr/>
              <p:nvPr/>
            </p:nvSpPr>
            <p:spPr>
              <a:xfrm flipH="false" flipV="false" rot="0">
                <a:off x="21590" y="0"/>
                <a:ext cx="2938804" cy="3962946"/>
              </a:xfrm>
              <a:custGeom>
                <a:avLst/>
                <a:gdLst/>
                <a:ahLst/>
                <a:cxnLst/>
                <a:rect r="r" b="b" t="t" l="l"/>
                <a:pathLst>
                  <a:path h="3962946" w="2938804">
                    <a:moveTo>
                      <a:pt x="0" y="3848646"/>
                    </a:moveTo>
                    <a:lnTo>
                      <a:pt x="109220" y="3962946"/>
                    </a:lnTo>
                    <a:lnTo>
                      <a:pt x="123190" y="3829596"/>
                    </a:lnTo>
                    <a:lnTo>
                      <a:pt x="0" y="3848646"/>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9F8BFF"/>
              </a:solidFill>
            </p:spPr>
          </p:sp>
        </p:grpSp>
        <p:sp>
          <p:nvSpPr>
            <p:cNvPr name="TextBox 97" id="97"/>
            <p:cNvSpPr txBox="true"/>
            <p:nvPr/>
          </p:nvSpPr>
          <p:spPr>
            <a:xfrm rot="0">
              <a:off x="213760" y="695277"/>
              <a:ext cx="1195051" cy="595789"/>
            </a:xfrm>
            <a:prstGeom prst="rect">
              <a:avLst/>
            </a:prstGeom>
          </p:spPr>
          <p:txBody>
            <a:bodyPr anchor="t" rtlCol="false" tIns="0" lIns="0" bIns="0" rIns="0">
              <a:spAutoFit/>
            </a:bodyPr>
            <a:lstStyle/>
            <a:p>
              <a:pPr algn="ctr">
                <a:lnSpc>
                  <a:spcPts val="1160"/>
                </a:lnSpc>
              </a:pPr>
              <a:r>
                <a:rPr lang="en-US" sz="1000">
                  <a:solidFill>
                    <a:srgbClr val="000000"/>
                  </a:solidFill>
                  <a:latin typeface="DM Sans"/>
                </a:rPr>
                <a:t>Shelte</a:t>
              </a:r>
              <a:r>
                <a:rPr lang="en-US" sz="1000">
                  <a:solidFill>
                    <a:srgbClr val="000000"/>
                  </a:solidFill>
                  <a:latin typeface="DM Sans"/>
                </a:rPr>
                <a:t>r information</a:t>
              </a:r>
            </a:p>
            <a:p>
              <a:pPr algn="ctr">
                <a:lnSpc>
                  <a:spcPts val="1160"/>
                </a:lnSpc>
              </a:pPr>
            </a:p>
          </p:txBody>
        </p:sp>
      </p:grpSp>
    </p:spTree>
  </p:cSld>
  <p:clrMapOvr>
    <a:masterClrMapping/>
  </p:clrMapOvr>
</p:sld>
</file>

<file path=ppt/slides/slide13.xml><?xml version="1.0" encoding="utf-8"?>
<p:sld xmlns:p="http://schemas.openxmlformats.org/presentationml/2006/main" xmlns:a="http://schemas.openxmlformats.org/drawingml/2006/main">
  <p:cSld>
    <p:bg>
      <p:bgPr>
        <a:solidFill>
          <a:srgbClr val="FDF6F0"/>
        </a:solidFill>
      </p:bgPr>
    </p:bg>
    <p:spTree>
      <p:nvGrpSpPr>
        <p:cNvPr id="1" name=""/>
        <p:cNvGrpSpPr/>
        <p:nvPr/>
      </p:nvGrpSpPr>
      <p:grpSpPr>
        <a:xfrm>
          <a:off x="0" y="0"/>
          <a:ext cx="0" cy="0"/>
          <a:chOff x="0" y="0"/>
          <a:chExt cx="0" cy="0"/>
        </a:xfrm>
      </p:grpSpPr>
      <p:grpSp>
        <p:nvGrpSpPr>
          <p:cNvPr name="Group 2" id="2"/>
          <p:cNvGrpSpPr/>
          <p:nvPr/>
        </p:nvGrpSpPr>
        <p:grpSpPr>
          <a:xfrm rot="0">
            <a:off x="451633" y="1543368"/>
            <a:ext cx="17384733" cy="8341625"/>
            <a:chOff x="0" y="0"/>
            <a:chExt cx="9620467" cy="4616138"/>
          </a:xfrm>
        </p:grpSpPr>
        <p:sp>
          <p:nvSpPr>
            <p:cNvPr name="Freeform 3" id="3"/>
            <p:cNvSpPr/>
            <p:nvPr/>
          </p:nvSpPr>
          <p:spPr>
            <a:xfrm flipH="false" flipV="false" rot="0">
              <a:off x="0" y="0"/>
              <a:ext cx="9620467" cy="4616138"/>
            </a:xfrm>
            <a:custGeom>
              <a:avLst/>
              <a:gdLst/>
              <a:ahLst/>
              <a:cxnLst/>
              <a:rect r="r" b="b" t="t" l="l"/>
              <a:pathLst>
                <a:path h="4616138" w="9620467">
                  <a:moveTo>
                    <a:pt x="9496007" y="4616138"/>
                  </a:moveTo>
                  <a:lnTo>
                    <a:pt x="124460" y="4616138"/>
                  </a:lnTo>
                  <a:cubicBezTo>
                    <a:pt x="55880" y="4616138"/>
                    <a:pt x="0" y="4560258"/>
                    <a:pt x="0" y="4491678"/>
                  </a:cubicBezTo>
                  <a:lnTo>
                    <a:pt x="0" y="124460"/>
                  </a:lnTo>
                  <a:cubicBezTo>
                    <a:pt x="0" y="55880"/>
                    <a:pt x="55880" y="0"/>
                    <a:pt x="124460" y="0"/>
                  </a:cubicBezTo>
                  <a:lnTo>
                    <a:pt x="9496007" y="0"/>
                  </a:lnTo>
                  <a:cubicBezTo>
                    <a:pt x="9564587" y="0"/>
                    <a:pt x="9620467" y="55880"/>
                    <a:pt x="9620467" y="124460"/>
                  </a:cubicBezTo>
                  <a:lnTo>
                    <a:pt x="9620467" y="4491678"/>
                  </a:lnTo>
                  <a:cubicBezTo>
                    <a:pt x="9620467" y="4560258"/>
                    <a:pt x="9564587" y="4616138"/>
                    <a:pt x="9496007" y="4616138"/>
                  </a:cubicBezTo>
                  <a:close/>
                </a:path>
              </a:pathLst>
            </a:custGeom>
            <a:solidFill>
              <a:srgbClr val="FFFFFF"/>
            </a:solidFill>
          </p:spPr>
        </p:sp>
      </p:grpSp>
      <p:grpSp>
        <p:nvGrpSpPr>
          <p:cNvPr name="Group 4" id="4"/>
          <p:cNvGrpSpPr/>
          <p:nvPr/>
        </p:nvGrpSpPr>
        <p:grpSpPr>
          <a:xfrm rot="153234">
            <a:off x="14269827" y="2659909"/>
            <a:ext cx="2194633" cy="2956437"/>
            <a:chOff x="0" y="0"/>
            <a:chExt cx="2926177" cy="3941916"/>
          </a:xfrm>
        </p:grpSpPr>
        <p:grpSp>
          <p:nvGrpSpPr>
            <p:cNvPr name="Group 5" id="5"/>
            <p:cNvGrpSpPr/>
            <p:nvPr/>
          </p:nvGrpSpPr>
          <p:grpSpPr>
            <a:xfrm rot="0">
              <a:off x="0" y="0"/>
              <a:ext cx="2926177" cy="3941916"/>
              <a:chOff x="0" y="0"/>
              <a:chExt cx="4188895" cy="5642952"/>
            </a:xfrm>
          </p:grpSpPr>
          <p:sp>
            <p:nvSpPr>
              <p:cNvPr name="Freeform 6" id="6"/>
              <p:cNvSpPr/>
              <p:nvPr/>
            </p:nvSpPr>
            <p:spPr>
              <a:xfrm flipH="false" flipV="false" rot="0">
                <a:off x="0" y="218440"/>
                <a:ext cx="4187625" cy="5424512"/>
              </a:xfrm>
              <a:custGeom>
                <a:avLst/>
                <a:gdLst/>
                <a:ahLst/>
                <a:cxnLst/>
                <a:rect r="r" b="b" t="t" l="l"/>
                <a:pathLst>
                  <a:path h="5424512" w="4187625">
                    <a:moveTo>
                      <a:pt x="0" y="16510"/>
                    </a:moveTo>
                    <a:cubicBezTo>
                      <a:pt x="0" y="16510"/>
                      <a:pt x="2540" y="345440"/>
                      <a:pt x="2540" y="1200238"/>
                    </a:cubicBezTo>
                    <a:cubicBezTo>
                      <a:pt x="2540" y="3247458"/>
                      <a:pt x="7620" y="4243412"/>
                      <a:pt x="7620" y="4503762"/>
                    </a:cubicBezTo>
                    <a:cubicBezTo>
                      <a:pt x="7620" y="4698072"/>
                      <a:pt x="16510" y="5096852"/>
                      <a:pt x="21590" y="5288622"/>
                    </a:cubicBezTo>
                    <a:lnTo>
                      <a:pt x="130810" y="5402922"/>
                    </a:lnTo>
                    <a:cubicBezTo>
                      <a:pt x="275590" y="5410542"/>
                      <a:pt x="543560" y="5424512"/>
                      <a:pt x="793750" y="5424512"/>
                    </a:cubicBezTo>
                    <a:lnTo>
                      <a:pt x="4187625" y="5424512"/>
                    </a:lnTo>
                    <a:lnTo>
                      <a:pt x="4187625" y="920493"/>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7" id="7"/>
              <p:cNvSpPr/>
              <p:nvPr/>
            </p:nvSpPr>
            <p:spPr>
              <a:xfrm flipH="false" flipV="false" rot="0">
                <a:off x="21590" y="0"/>
                <a:ext cx="3698675" cy="5622632"/>
              </a:xfrm>
              <a:custGeom>
                <a:avLst/>
                <a:gdLst/>
                <a:ahLst/>
                <a:cxnLst/>
                <a:rect r="r" b="b" t="t" l="l"/>
                <a:pathLst>
                  <a:path h="5622632" w="3698675">
                    <a:moveTo>
                      <a:pt x="0" y="5508332"/>
                    </a:moveTo>
                    <a:lnTo>
                      <a:pt x="109220" y="5622632"/>
                    </a:lnTo>
                    <a:lnTo>
                      <a:pt x="123190" y="5489282"/>
                    </a:lnTo>
                    <a:lnTo>
                      <a:pt x="0" y="5508332"/>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8" id="8"/>
            <p:cNvSpPr txBox="true"/>
            <p:nvPr/>
          </p:nvSpPr>
          <p:spPr>
            <a:xfrm rot="0">
              <a:off x="385499" y="1026421"/>
              <a:ext cx="2155178" cy="2038933"/>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Well-organized and user-friendly content filtering and sorting options for easy navigation and browsing.</a:t>
              </a:r>
            </a:p>
          </p:txBody>
        </p:sp>
      </p:grpSp>
      <p:grpSp>
        <p:nvGrpSpPr>
          <p:cNvPr name="Group 9" id="9"/>
          <p:cNvGrpSpPr/>
          <p:nvPr/>
        </p:nvGrpSpPr>
        <p:grpSpPr>
          <a:xfrm rot="317571">
            <a:off x="3155509" y="2635456"/>
            <a:ext cx="2194633" cy="2521666"/>
            <a:chOff x="0" y="0"/>
            <a:chExt cx="2926177" cy="3362221"/>
          </a:xfrm>
        </p:grpSpPr>
        <p:grpSp>
          <p:nvGrpSpPr>
            <p:cNvPr name="Group 10" id="10"/>
            <p:cNvGrpSpPr/>
            <p:nvPr/>
          </p:nvGrpSpPr>
          <p:grpSpPr>
            <a:xfrm rot="0">
              <a:off x="0" y="0"/>
              <a:ext cx="2926177" cy="3362221"/>
              <a:chOff x="0" y="0"/>
              <a:chExt cx="4188895" cy="4813103"/>
            </a:xfrm>
          </p:grpSpPr>
          <p:sp>
            <p:nvSpPr>
              <p:cNvPr name="Freeform 11" id="11"/>
              <p:cNvSpPr/>
              <p:nvPr/>
            </p:nvSpPr>
            <p:spPr>
              <a:xfrm flipH="false" flipV="false" rot="0">
                <a:off x="0" y="218440"/>
                <a:ext cx="4187625" cy="4594663"/>
              </a:xfrm>
              <a:custGeom>
                <a:avLst/>
                <a:gdLst/>
                <a:ahLst/>
                <a:cxnLst/>
                <a:rect r="r" b="b" t="t" l="l"/>
                <a:pathLst>
                  <a:path h="4594663" w="4187625">
                    <a:moveTo>
                      <a:pt x="0" y="16510"/>
                    </a:moveTo>
                    <a:cubicBezTo>
                      <a:pt x="0" y="16510"/>
                      <a:pt x="2540" y="345440"/>
                      <a:pt x="2540" y="1051618"/>
                    </a:cubicBezTo>
                    <a:cubicBezTo>
                      <a:pt x="2540" y="2552744"/>
                      <a:pt x="7620" y="3413564"/>
                      <a:pt x="7620" y="3673914"/>
                    </a:cubicBezTo>
                    <a:cubicBezTo>
                      <a:pt x="7620" y="3868223"/>
                      <a:pt x="16510" y="4267003"/>
                      <a:pt x="21590" y="4458773"/>
                    </a:cubicBezTo>
                    <a:lnTo>
                      <a:pt x="130810" y="4573073"/>
                    </a:lnTo>
                    <a:cubicBezTo>
                      <a:pt x="275590" y="4580693"/>
                      <a:pt x="543560" y="4594664"/>
                      <a:pt x="793750" y="4594664"/>
                    </a:cubicBezTo>
                    <a:lnTo>
                      <a:pt x="4187625" y="4594664"/>
                    </a:lnTo>
                    <a:lnTo>
                      <a:pt x="4187625" y="846495"/>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12" id="12"/>
              <p:cNvSpPr/>
              <p:nvPr/>
            </p:nvSpPr>
            <p:spPr>
              <a:xfrm flipH="false" flipV="false" rot="0">
                <a:off x="21590" y="0"/>
                <a:ext cx="3698675" cy="4792783"/>
              </a:xfrm>
              <a:custGeom>
                <a:avLst/>
                <a:gdLst/>
                <a:ahLst/>
                <a:cxnLst/>
                <a:rect r="r" b="b" t="t" l="l"/>
                <a:pathLst>
                  <a:path h="4792783" w="3698675">
                    <a:moveTo>
                      <a:pt x="0" y="4678483"/>
                    </a:moveTo>
                    <a:lnTo>
                      <a:pt x="109220" y="4792783"/>
                    </a:lnTo>
                    <a:lnTo>
                      <a:pt x="123190" y="4659433"/>
                    </a:lnTo>
                    <a:lnTo>
                      <a:pt x="0" y="4678483"/>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13" id="13"/>
            <p:cNvSpPr txBox="true"/>
            <p:nvPr/>
          </p:nvSpPr>
          <p:spPr>
            <a:xfrm rot="0">
              <a:off x="385499" y="1026421"/>
              <a:ext cx="2155178" cy="1459238"/>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Flawless browsing experience without excessive pop-ups or distractions.</a:t>
              </a:r>
            </a:p>
          </p:txBody>
        </p:sp>
      </p:grpSp>
      <p:sp>
        <p:nvSpPr>
          <p:cNvPr name="TextBox 14" id="14"/>
          <p:cNvSpPr txBox="true"/>
          <p:nvPr/>
        </p:nvSpPr>
        <p:spPr>
          <a:xfrm rot="0">
            <a:off x="1028700" y="383742"/>
            <a:ext cx="7002283" cy="932180"/>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Brainstorm A</a:t>
            </a:r>
            <a:r>
              <a:rPr lang="en-US" sz="5499" spc="-54" u="none">
                <a:solidFill>
                  <a:srgbClr val="000000"/>
                </a:solidFill>
                <a:latin typeface="DM Sans Bold"/>
              </a:rPr>
              <a:t>rea</a:t>
            </a:r>
          </a:p>
        </p:txBody>
      </p:sp>
      <p:sp>
        <p:nvSpPr>
          <p:cNvPr name="TextBox 15" id="15"/>
          <p:cNvSpPr txBox="true"/>
          <p:nvPr/>
        </p:nvSpPr>
        <p:spPr>
          <a:xfrm rot="0">
            <a:off x="1844392" y="1971648"/>
            <a:ext cx="2489371" cy="281924"/>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USER EXPERIENCE</a:t>
            </a:r>
          </a:p>
        </p:txBody>
      </p:sp>
      <p:sp>
        <p:nvSpPr>
          <p:cNvPr name="TextBox 16" id="16"/>
          <p:cNvSpPr txBox="true"/>
          <p:nvPr/>
        </p:nvSpPr>
        <p:spPr>
          <a:xfrm rot="0">
            <a:off x="1115394" y="5654249"/>
            <a:ext cx="2023781" cy="577182"/>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TRUSTWORTHY SHELTERS</a:t>
            </a:r>
          </a:p>
        </p:txBody>
      </p:sp>
      <p:sp>
        <p:nvSpPr>
          <p:cNvPr name="TextBox 17" id="17"/>
          <p:cNvSpPr txBox="true"/>
          <p:nvPr/>
        </p:nvSpPr>
        <p:spPr>
          <a:xfrm rot="0">
            <a:off x="6246477" y="2088797"/>
            <a:ext cx="1897832" cy="577182"/>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COMMUNITY ENGAGEMENT</a:t>
            </a:r>
          </a:p>
        </p:txBody>
      </p:sp>
      <p:sp>
        <p:nvSpPr>
          <p:cNvPr name="TextBox 18" id="18"/>
          <p:cNvSpPr txBox="true"/>
          <p:nvPr/>
        </p:nvSpPr>
        <p:spPr>
          <a:xfrm rot="0">
            <a:off x="10067471" y="1923693"/>
            <a:ext cx="2688943" cy="577182"/>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ANIMAL SEARCH AND INFORMATION</a:t>
            </a:r>
          </a:p>
        </p:txBody>
      </p:sp>
      <p:sp>
        <p:nvSpPr>
          <p:cNvPr name="TextBox 19" id="19"/>
          <p:cNvSpPr txBox="true"/>
          <p:nvPr/>
        </p:nvSpPr>
        <p:spPr>
          <a:xfrm rot="0">
            <a:off x="14363769" y="1923693"/>
            <a:ext cx="2064019" cy="577182"/>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CONTENT ORGANIZATION</a:t>
            </a:r>
          </a:p>
        </p:txBody>
      </p:sp>
      <p:grpSp>
        <p:nvGrpSpPr>
          <p:cNvPr name="Group 20" id="20"/>
          <p:cNvGrpSpPr/>
          <p:nvPr/>
        </p:nvGrpSpPr>
        <p:grpSpPr>
          <a:xfrm rot="0">
            <a:off x="928022" y="2539608"/>
            <a:ext cx="2194633" cy="2304280"/>
            <a:chOff x="0" y="0"/>
            <a:chExt cx="2926177" cy="3072373"/>
          </a:xfrm>
        </p:grpSpPr>
        <p:grpSp>
          <p:nvGrpSpPr>
            <p:cNvPr name="Group 21" id="21"/>
            <p:cNvGrpSpPr/>
            <p:nvPr/>
          </p:nvGrpSpPr>
          <p:grpSpPr>
            <a:xfrm rot="0">
              <a:off x="0" y="0"/>
              <a:ext cx="2926177" cy="3072373"/>
              <a:chOff x="0" y="0"/>
              <a:chExt cx="4188895" cy="4398179"/>
            </a:xfrm>
          </p:grpSpPr>
          <p:sp>
            <p:nvSpPr>
              <p:cNvPr name="Freeform 22" id="22"/>
              <p:cNvSpPr/>
              <p:nvPr/>
            </p:nvSpPr>
            <p:spPr>
              <a:xfrm flipH="false" flipV="false" rot="0">
                <a:off x="0" y="218440"/>
                <a:ext cx="4187625" cy="4179739"/>
              </a:xfrm>
              <a:custGeom>
                <a:avLst/>
                <a:gdLst/>
                <a:ahLst/>
                <a:cxnLst/>
                <a:rect r="r" b="b" t="t" l="l"/>
                <a:pathLst>
                  <a:path h="4179739" w="4187625">
                    <a:moveTo>
                      <a:pt x="0" y="16510"/>
                    </a:moveTo>
                    <a:cubicBezTo>
                      <a:pt x="0" y="16510"/>
                      <a:pt x="2540" y="345440"/>
                      <a:pt x="2540" y="977309"/>
                    </a:cubicBezTo>
                    <a:cubicBezTo>
                      <a:pt x="2540" y="2205387"/>
                      <a:pt x="7620" y="2998639"/>
                      <a:pt x="7620" y="3258989"/>
                    </a:cubicBezTo>
                    <a:cubicBezTo>
                      <a:pt x="7620" y="3453299"/>
                      <a:pt x="16510" y="3852079"/>
                      <a:pt x="21590" y="4043849"/>
                    </a:cubicBezTo>
                    <a:lnTo>
                      <a:pt x="130810" y="4158149"/>
                    </a:lnTo>
                    <a:cubicBezTo>
                      <a:pt x="275590" y="4165769"/>
                      <a:pt x="543560" y="4179739"/>
                      <a:pt x="793750" y="4179739"/>
                    </a:cubicBezTo>
                    <a:lnTo>
                      <a:pt x="4187625" y="4179739"/>
                    </a:lnTo>
                    <a:lnTo>
                      <a:pt x="4187625" y="809497"/>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23" id="23"/>
              <p:cNvSpPr/>
              <p:nvPr/>
            </p:nvSpPr>
            <p:spPr>
              <a:xfrm flipH="false" flipV="false" rot="0">
                <a:off x="21590" y="0"/>
                <a:ext cx="3698675" cy="4377859"/>
              </a:xfrm>
              <a:custGeom>
                <a:avLst/>
                <a:gdLst/>
                <a:ahLst/>
                <a:cxnLst/>
                <a:rect r="r" b="b" t="t" l="l"/>
                <a:pathLst>
                  <a:path h="4377859" w="3698675">
                    <a:moveTo>
                      <a:pt x="0" y="4263559"/>
                    </a:moveTo>
                    <a:lnTo>
                      <a:pt x="109220" y="4377859"/>
                    </a:lnTo>
                    <a:lnTo>
                      <a:pt x="123190" y="4244509"/>
                    </a:lnTo>
                    <a:lnTo>
                      <a:pt x="0" y="426355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24" id="24"/>
            <p:cNvSpPr txBox="true"/>
            <p:nvPr/>
          </p:nvSpPr>
          <p:spPr>
            <a:xfrm rot="0">
              <a:off x="385499" y="1026421"/>
              <a:ext cx="2155178" cy="1169390"/>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User-friendly interface with minimal advertisements.</a:t>
              </a:r>
            </a:p>
          </p:txBody>
        </p:sp>
      </p:grpSp>
      <p:grpSp>
        <p:nvGrpSpPr>
          <p:cNvPr name="Group 25" id="25"/>
          <p:cNvGrpSpPr/>
          <p:nvPr/>
        </p:nvGrpSpPr>
        <p:grpSpPr>
          <a:xfrm rot="0">
            <a:off x="6098077" y="2778696"/>
            <a:ext cx="2194633" cy="2739051"/>
            <a:chOff x="0" y="0"/>
            <a:chExt cx="2926177" cy="3652069"/>
          </a:xfrm>
        </p:grpSpPr>
        <p:grpSp>
          <p:nvGrpSpPr>
            <p:cNvPr name="Group 26" id="26"/>
            <p:cNvGrpSpPr/>
            <p:nvPr/>
          </p:nvGrpSpPr>
          <p:grpSpPr>
            <a:xfrm rot="0">
              <a:off x="0" y="0"/>
              <a:ext cx="2926177" cy="3652069"/>
              <a:chOff x="0" y="0"/>
              <a:chExt cx="4188895" cy="5228028"/>
            </a:xfrm>
          </p:grpSpPr>
          <p:sp>
            <p:nvSpPr>
              <p:cNvPr name="Freeform 27" id="27"/>
              <p:cNvSpPr/>
              <p:nvPr/>
            </p:nvSpPr>
            <p:spPr>
              <a:xfrm flipH="false" flipV="false" rot="0">
                <a:off x="0" y="218440"/>
                <a:ext cx="4187625" cy="5009587"/>
              </a:xfrm>
              <a:custGeom>
                <a:avLst/>
                <a:gdLst/>
                <a:ahLst/>
                <a:cxnLst/>
                <a:rect r="r" b="b" t="t" l="l"/>
                <a:pathLst>
                  <a:path h="5009587" w="4187625">
                    <a:moveTo>
                      <a:pt x="0" y="16510"/>
                    </a:moveTo>
                    <a:cubicBezTo>
                      <a:pt x="0" y="16510"/>
                      <a:pt x="2540" y="345440"/>
                      <a:pt x="2540" y="1125928"/>
                    </a:cubicBezTo>
                    <a:cubicBezTo>
                      <a:pt x="2540" y="2900101"/>
                      <a:pt x="7620" y="3828487"/>
                      <a:pt x="7620" y="4088837"/>
                    </a:cubicBezTo>
                    <a:cubicBezTo>
                      <a:pt x="7620" y="4283148"/>
                      <a:pt x="16510" y="4681928"/>
                      <a:pt x="21590" y="4873698"/>
                    </a:cubicBezTo>
                    <a:lnTo>
                      <a:pt x="130810" y="4987998"/>
                    </a:lnTo>
                    <a:cubicBezTo>
                      <a:pt x="275590" y="4995617"/>
                      <a:pt x="543560" y="5009587"/>
                      <a:pt x="793750" y="5009587"/>
                    </a:cubicBezTo>
                    <a:lnTo>
                      <a:pt x="4187625" y="5009587"/>
                    </a:lnTo>
                    <a:lnTo>
                      <a:pt x="4187625" y="883494"/>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28" id="28"/>
              <p:cNvSpPr/>
              <p:nvPr/>
            </p:nvSpPr>
            <p:spPr>
              <a:xfrm flipH="false" flipV="false" rot="0">
                <a:off x="21590" y="0"/>
                <a:ext cx="3698675" cy="5207708"/>
              </a:xfrm>
              <a:custGeom>
                <a:avLst/>
                <a:gdLst/>
                <a:ahLst/>
                <a:cxnLst/>
                <a:rect r="r" b="b" t="t" l="l"/>
                <a:pathLst>
                  <a:path h="5207708" w="3698675">
                    <a:moveTo>
                      <a:pt x="0" y="5093408"/>
                    </a:moveTo>
                    <a:lnTo>
                      <a:pt x="109220" y="5207708"/>
                    </a:lnTo>
                    <a:lnTo>
                      <a:pt x="123190" y="5074358"/>
                    </a:lnTo>
                    <a:lnTo>
                      <a:pt x="0" y="5093408"/>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29" id="29"/>
            <p:cNvSpPr txBox="true"/>
            <p:nvPr/>
          </p:nvSpPr>
          <p:spPr>
            <a:xfrm rot="0">
              <a:off x="385499" y="1026421"/>
              <a:ext cx="2155178" cy="1749085"/>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Forum feature to facilitate interactions, discussions, and knowledge sharing among users.</a:t>
              </a:r>
            </a:p>
          </p:txBody>
        </p:sp>
      </p:grpSp>
      <p:grpSp>
        <p:nvGrpSpPr>
          <p:cNvPr name="Group 30" id="30"/>
          <p:cNvGrpSpPr/>
          <p:nvPr/>
        </p:nvGrpSpPr>
        <p:grpSpPr>
          <a:xfrm rot="-113826">
            <a:off x="8970155" y="2787614"/>
            <a:ext cx="2194633" cy="2521666"/>
            <a:chOff x="0" y="0"/>
            <a:chExt cx="2926177" cy="3362221"/>
          </a:xfrm>
        </p:grpSpPr>
        <p:grpSp>
          <p:nvGrpSpPr>
            <p:cNvPr name="Group 31" id="31"/>
            <p:cNvGrpSpPr/>
            <p:nvPr/>
          </p:nvGrpSpPr>
          <p:grpSpPr>
            <a:xfrm rot="0">
              <a:off x="0" y="0"/>
              <a:ext cx="2926177" cy="3362221"/>
              <a:chOff x="0" y="0"/>
              <a:chExt cx="4188895" cy="4813103"/>
            </a:xfrm>
          </p:grpSpPr>
          <p:sp>
            <p:nvSpPr>
              <p:cNvPr name="Freeform 32" id="32"/>
              <p:cNvSpPr/>
              <p:nvPr/>
            </p:nvSpPr>
            <p:spPr>
              <a:xfrm flipH="false" flipV="false" rot="0">
                <a:off x="0" y="218440"/>
                <a:ext cx="4187625" cy="4594663"/>
              </a:xfrm>
              <a:custGeom>
                <a:avLst/>
                <a:gdLst/>
                <a:ahLst/>
                <a:cxnLst/>
                <a:rect r="r" b="b" t="t" l="l"/>
                <a:pathLst>
                  <a:path h="4594663" w="4187625">
                    <a:moveTo>
                      <a:pt x="0" y="16510"/>
                    </a:moveTo>
                    <a:cubicBezTo>
                      <a:pt x="0" y="16510"/>
                      <a:pt x="2540" y="345440"/>
                      <a:pt x="2540" y="1051618"/>
                    </a:cubicBezTo>
                    <a:cubicBezTo>
                      <a:pt x="2540" y="2552744"/>
                      <a:pt x="7620" y="3413564"/>
                      <a:pt x="7620" y="3673914"/>
                    </a:cubicBezTo>
                    <a:cubicBezTo>
                      <a:pt x="7620" y="3868223"/>
                      <a:pt x="16510" y="4267003"/>
                      <a:pt x="21590" y="4458773"/>
                    </a:cubicBezTo>
                    <a:lnTo>
                      <a:pt x="130810" y="4573073"/>
                    </a:lnTo>
                    <a:cubicBezTo>
                      <a:pt x="275590" y="4580693"/>
                      <a:pt x="543560" y="4594664"/>
                      <a:pt x="793750" y="4594664"/>
                    </a:cubicBezTo>
                    <a:lnTo>
                      <a:pt x="4187625" y="4594664"/>
                    </a:lnTo>
                    <a:lnTo>
                      <a:pt x="4187625" y="846495"/>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33" id="33"/>
              <p:cNvSpPr/>
              <p:nvPr/>
            </p:nvSpPr>
            <p:spPr>
              <a:xfrm flipH="false" flipV="false" rot="0">
                <a:off x="21590" y="0"/>
                <a:ext cx="3698675" cy="4792783"/>
              </a:xfrm>
              <a:custGeom>
                <a:avLst/>
                <a:gdLst/>
                <a:ahLst/>
                <a:cxnLst/>
                <a:rect r="r" b="b" t="t" l="l"/>
                <a:pathLst>
                  <a:path h="4792783" w="3698675">
                    <a:moveTo>
                      <a:pt x="0" y="4678483"/>
                    </a:moveTo>
                    <a:lnTo>
                      <a:pt x="109220" y="4792783"/>
                    </a:lnTo>
                    <a:lnTo>
                      <a:pt x="123190" y="4659433"/>
                    </a:lnTo>
                    <a:lnTo>
                      <a:pt x="0" y="4678483"/>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34" id="34"/>
            <p:cNvSpPr txBox="true"/>
            <p:nvPr/>
          </p:nvSpPr>
          <p:spPr>
            <a:xfrm rot="0">
              <a:off x="385499" y="1026421"/>
              <a:ext cx="2155178" cy="1459238"/>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Advanced search functionality with filters, including location-based search.</a:t>
              </a:r>
            </a:p>
          </p:txBody>
        </p:sp>
      </p:grpSp>
      <p:grpSp>
        <p:nvGrpSpPr>
          <p:cNvPr name="Group 35" id="35"/>
          <p:cNvGrpSpPr/>
          <p:nvPr/>
        </p:nvGrpSpPr>
        <p:grpSpPr>
          <a:xfrm rot="267356">
            <a:off x="11325900" y="2620065"/>
            <a:ext cx="2194633" cy="3173823"/>
            <a:chOff x="0" y="0"/>
            <a:chExt cx="2926177" cy="4231764"/>
          </a:xfrm>
        </p:grpSpPr>
        <p:grpSp>
          <p:nvGrpSpPr>
            <p:cNvPr name="Group 36" id="36"/>
            <p:cNvGrpSpPr/>
            <p:nvPr/>
          </p:nvGrpSpPr>
          <p:grpSpPr>
            <a:xfrm rot="0">
              <a:off x="0" y="0"/>
              <a:ext cx="2926177" cy="4231764"/>
              <a:chOff x="0" y="0"/>
              <a:chExt cx="4188895" cy="6057876"/>
            </a:xfrm>
          </p:grpSpPr>
          <p:sp>
            <p:nvSpPr>
              <p:cNvPr name="Freeform 37" id="37"/>
              <p:cNvSpPr/>
              <p:nvPr/>
            </p:nvSpPr>
            <p:spPr>
              <a:xfrm flipH="false" flipV="false" rot="0">
                <a:off x="0" y="218440"/>
                <a:ext cx="4187625" cy="5839436"/>
              </a:xfrm>
              <a:custGeom>
                <a:avLst/>
                <a:gdLst/>
                <a:ahLst/>
                <a:cxnLst/>
                <a:rect r="r" b="b" t="t" l="l"/>
                <a:pathLst>
                  <a:path h="5839436" w="4187625">
                    <a:moveTo>
                      <a:pt x="0" y="16510"/>
                    </a:moveTo>
                    <a:cubicBezTo>
                      <a:pt x="0" y="16510"/>
                      <a:pt x="2540" y="345440"/>
                      <a:pt x="2540" y="1274548"/>
                    </a:cubicBezTo>
                    <a:cubicBezTo>
                      <a:pt x="2540" y="3594814"/>
                      <a:pt x="7620" y="4658336"/>
                      <a:pt x="7620" y="4918686"/>
                    </a:cubicBezTo>
                    <a:cubicBezTo>
                      <a:pt x="7620" y="5112996"/>
                      <a:pt x="16510" y="5511776"/>
                      <a:pt x="21590" y="5703546"/>
                    </a:cubicBezTo>
                    <a:lnTo>
                      <a:pt x="130810" y="5817846"/>
                    </a:lnTo>
                    <a:cubicBezTo>
                      <a:pt x="275590" y="5825466"/>
                      <a:pt x="543560" y="5839436"/>
                      <a:pt x="793750" y="5839436"/>
                    </a:cubicBezTo>
                    <a:lnTo>
                      <a:pt x="4187625" y="5839436"/>
                    </a:lnTo>
                    <a:lnTo>
                      <a:pt x="4187625" y="957492"/>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38" id="38"/>
              <p:cNvSpPr/>
              <p:nvPr/>
            </p:nvSpPr>
            <p:spPr>
              <a:xfrm flipH="false" flipV="false" rot="0">
                <a:off x="21590" y="0"/>
                <a:ext cx="3698675" cy="6037556"/>
              </a:xfrm>
              <a:custGeom>
                <a:avLst/>
                <a:gdLst/>
                <a:ahLst/>
                <a:cxnLst/>
                <a:rect r="r" b="b" t="t" l="l"/>
                <a:pathLst>
                  <a:path h="6037556" w="3698675">
                    <a:moveTo>
                      <a:pt x="0" y="5923256"/>
                    </a:moveTo>
                    <a:lnTo>
                      <a:pt x="109220" y="6037556"/>
                    </a:lnTo>
                    <a:lnTo>
                      <a:pt x="123190" y="5904206"/>
                    </a:lnTo>
                    <a:lnTo>
                      <a:pt x="0" y="592325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39" id="39"/>
            <p:cNvSpPr txBox="true"/>
            <p:nvPr/>
          </p:nvSpPr>
          <p:spPr>
            <a:xfrm rot="0">
              <a:off x="385499" y="1026421"/>
              <a:ext cx="2155178" cy="2328781"/>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Comprehensive biographies and background information about animals, including their stories and previous owners if applicable.</a:t>
              </a:r>
            </a:p>
          </p:txBody>
        </p:sp>
      </p:grpSp>
      <p:grpSp>
        <p:nvGrpSpPr>
          <p:cNvPr name="Group 40" id="40"/>
          <p:cNvGrpSpPr/>
          <p:nvPr/>
        </p:nvGrpSpPr>
        <p:grpSpPr>
          <a:xfrm rot="0">
            <a:off x="1095558" y="6370604"/>
            <a:ext cx="2194633" cy="2521666"/>
            <a:chOff x="0" y="0"/>
            <a:chExt cx="2926177" cy="3362221"/>
          </a:xfrm>
        </p:grpSpPr>
        <p:grpSp>
          <p:nvGrpSpPr>
            <p:cNvPr name="Group 41" id="41"/>
            <p:cNvGrpSpPr/>
            <p:nvPr/>
          </p:nvGrpSpPr>
          <p:grpSpPr>
            <a:xfrm rot="0">
              <a:off x="0" y="0"/>
              <a:ext cx="2926177" cy="3362221"/>
              <a:chOff x="0" y="0"/>
              <a:chExt cx="4188895" cy="4813103"/>
            </a:xfrm>
          </p:grpSpPr>
          <p:sp>
            <p:nvSpPr>
              <p:cNvPr name="Freeform 42" id="42"/>
              <p:cNvSpPr/>
              <p:nvPr/>
            </p:nvSpPr>
            <p:spPr>
              <a:xfrm flipH="false" flipV="false" rot="0">
                <a:off x="0" y="218440"/>
                <a:ext cx="4187625" cy="4594663"/>
              </a:xfrm>
              <a:custGeom>
                <a:avLst/>
                <a:gdLst/>
                <a:ahLst/>
                <a:cxnLst/>
                <a:rect r="r" b="b" t="t" l="l"/>
                <a:pathLst>
                  <a:path h="4594663" w="4187625">
                    <a:moveTo>
                      <a:pt x="0" y="16510"/>
                    </a:moveTo>
                    <a:cubicBezTo>
                      <a:pt x="0" y="16510"/>
                      <a:pt x="2540" y="345440"/>
                      <a:pt x="2540" y="1051618"/>
                    </a:cubicBezTo>
                    <a:cubicBezTo>
                      <a:pt x="2540" y="2552744"/>
                      <a:pt x="7620" y="3413564"/>
                      <a:pt x="7620" y="3673914"/>
                    </a:cubicBezTo>
                    <a:cubicBezTo>
                      <a:pt x="7620" y="3868223"/>
                      <a:pt x="16510" y="4267003"/>
                      <a:pt x="21590" y="4458773"/>
                    </a:cubicBezTo>
                    <a:lnTo>
                      <a:pt x="130810" y="4573073"/>
                    </a:lnTo>
                    <a:cubicBezTo>
                      <a:pt x="275590" y="4580693"/>
                      <a:pt x="543560" y="4594664"/>
                      <a:pt x="793750" y="4594664"/>
                    </a:cubicBezTo>
                    <a:lnTo>
                      <a:pt x="4187625" y="4594664"/>
                    </a:lnTo>
                    <a:lnTo>
                      <a:pt x="4187625" y="846495"/>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43" id="43"/>
              <p:cNvSpPr/>
              <p:nvPr/>
            </p:nvSpPr>
            <p:spPr>
              <a:xfrm flipH="false" flipV="false" rot="0">
                <a:off x="21590" y="0"/>
                <a:ext cx="3698675" cy="4792783"/>
              </a:xfrm>
              <a:custGeom>
                <a:avLst/>
                <a:gdLst/>
                <a:ahLst/>
                <a:cxnLst/>
                <a:rect r="r" b="b" t="t" l="l"/>
                <a:pathLst>
                  <a:path h="4792783" w="3698675">
                    <a:moveTo>
                      <a:pt x="0" y="4678483"/>
                    </a:moveTo>
                    <a:lnTo>
                      <a:pt x="109220" y="4792783"/>
                    </a:lnTo>
                    <a:lnTo>
                      <a:pt x="123190" y="4659433"/>
                    </a:lnTo>
                    <a:lnTo>
                      <a:pt x="0" y="4678483"/>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44" id="44"/>
            <p:cNvSpPr txBox="true"/>
            <p:nvPr/>
          </p:nvSpPr>
          <p:spPr>
            <a:xfrm rot="0">
              <a:off x="385499" y="1026421"/>
              <a:ext cx="2155178" cy="1459238"/>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Integration with trusted shelters or sellers, ensuring credibility and reliability.</a:t>
              </a:r>
            </a:p>
          </p:txBody>
        </p:sp>
      </p:grpSp>
      <p:sp>
        <p:nvSpPr>
          <p:cNvPr name="TextBox 45" id="45"/>
          <p:cNvSpPr txBox="true"/>
          <p:nvPr/>
        </p:nvSpPr>
        <p:spPr>
          <a:xfrm rot="0">
            <a:off x="4081044" y="5761859"/>
            <a:ext cx="1618509" cy="577182"/>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SEAMLESS PAYMENTS</a:t>
            </a:r>
          </a:p>
        </p:txBody>
      </p:sp>
      <p:sp>
        <p:nvSpPr>
          <p:cNvPr name="TextBox 46" id="46"/>
          <p:cNvSpPr txBox="true"/>
          <p:nvPr/>
        </p:nvSpPr>
        <p:spPr>
          <a:xfrm rot="0">
            <a:off x="6936511" y="6148679"/>
            <a:ext cx="1292207" cy="281924"/>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WISHLIST</a:t>
            </a:r>
          </a:p>
        </p:txBody>
      </p:sp>
      <p:grpSp>
        <p:nvGrpSpPr>
          <p:cNvPr name="Group 47" id="47"/>
          <p:cNvGrpSpPr/>
          <p:nvPr/>
        </p:nvGrpSpPr>
        <p:grpSpPr>
          <a:xfrm rot="0">
            <a:off x="3828703" y="6470255"/>
            <a:ext cx="2194633" cy="2739051"/>
            <a:chOff x="0" y="0"/>
            <a:chExt cx="2926177" cy="3652069"/>
          </a:xfrm>
        </p:grpSpPr>
        <p:grpSp>
          <p:nvGrpSpPr>
            <p:cNvPr name="Group 48" id="48"/>
            <p:cNvGrpSpPr/>
            <p:nvPr/>
          </p:nvGrpSpPr>
          <p:grpSpPr>
            <a:xfrm rot="0">
              <a:off x="0" y="0"/>
              <a:ext cx="2926177" cy="3652069"/>
              <a:chOff x="0" y="0"/>
              <a:chExt cx="4188895" cy="5228028"/>
            </a:xfrm>
          </p:grpSpPr>
          <p:sp>
            <p:nvSpPr>
              <p:cNvPr name="Freeform 49" id="49"/>
              <p:cNvSpPr/>
              <p:nvPr/>
            </p:nvSpPr>
            <p:spPr>
              <a:xfrm flipH="false" flipV="false" rot="0">
                <a:off x="0" y="218440"/>
                <a:ext cx="4187625" cy="5009587"/>
              </a:xfrm>
              <a:custGeom>
                <a:avLst/>
                <a:gdLst/>
                <a:ahLst/>
                <a:cxnLst/>
                <a:rect r="r" b="b" t="t" l="l"/>
                <a:pathLst>
                  <a:path h="5009587" w="4187625">
                    <a:moveTo>
                      <a:pt x="0" y="16510"/>
                    </a:moveTo>
                    <a:cubicBezTo>
                      <a:pt x="0" y="16510"/>
                      <a:pt x="2540" y="345440"/>
                      <a:pt x="2540" y="1125928"/>
                    </a:cubicBezTo>
                    <a:cubicBezTo>
                      <a:pt x="2540" y="2900101"/>
                      <a:pt x="7620" y="3828487"/>
                      <a:pt x="7620" y="4088837"/>
                    </a:cubicBezTo>
                    <a:cubicBezTo>
                      <a:pt x="7620" y="4283148"/>
                      <a:pt x="16510" y="4681928"/>
                      <a:pt x="21590" y="4873698"/>
                    </a:cubicBezTo>
                    <a:lnTo>
                      <a:pt x="130810" y="4987998"/>
                    </a:lnTo>
                    <a:cubicBezTo>
                      <a:pt x="275590" y="4995617"/>
                      <a:pt x="543560" y="5009587"/>
                      <a:pt x="793750" y="5009587"/>
                    </a:cubicBezTo>
                    <a:lnTo>
                      <a:pt x="4187625" y="5009587"/>
                    </a:lnTo>
                    <a:lnTo>
                      <a:pt x="4187625" y="883494"/>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50" id="50"/>
              <p:cNvSpPr/>
              <p:nvPr/>
            </p:nvSpPr>
            <p:spPr>
              <a:xfrm flipH="false" flipV="false" rot="0">
                <a:off x="21590" y="0"/>
                <a:ext cx="3698675" cy="5207708"/>
              </a:xfrm>
              <a:custGeom>
                <a:avLst/>
                <a:gdLst/>
                <a:ahLst/>
                <a:cxnLst/>
                <a:rect r="r" b="b" t="t" l="l"/>
                <a:pathLst>
                  <a:path h="5207708" w="3698675">
                    <a:moveTo>
                      <a:pt x="0" y="5093408"/>
                    </a:moveTo>
                    <a:lnTo>
                      <a:pt x="109220" y="5207708"/>
                    </a:lnTo>
                    <a:lnTo>
                      <a:pt x="123190" y="5074358"/>
                    </a:lnTo>
                    <a:lnTo>
                      <a:pt x="0" y="5093408"/>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51" id="51"/>
            <p:cNvSpPr txBox="true"/>
            <p:nvPr/>
          </p:nvSpPr>
          <p:spPr>
            <a:xfrm rot="0">
              <a:off x="385499" y="1026421"/>
              <a:ext cx="2155178" cy="1749085"/>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Integration of virtual transfer or mobile banking options for convenient and secure payments.</a:t>
              </a:r>
            </a:p>
          </p:txBody>
        </p:sp>
      </p:grpSp>
      <p:grpSp>
        <p:nvGrpSpPr>
          <p:cNvPr name="Group 52" id="52"/>
          <p:cNvGrpSpPr/>
          <p:nvPr/>
        </p:nvGrpSpPr>
        <p:grpSpPr>
          <a:xfrm rot="0">
            <a:off x="6485298" y="6544903"/>
            <a:ext cx="2194633" cy="2521666"/>
            <a:chOff x="0" y="0"/>
            <a:chExt cx="2926177" cy="3362221"/>
          </a:xfrm>
        </p:grpSpPr>
        <p:grpSp>
          <p:nvGrpSpPr>
            <p:cNvPr name="Group 53" id="53"/>
            <p:cNvGrpSpPr/>
            <p:nvPr/>
          </p:nvGrpSpPr>
          <p:grpSpPr>
            <a:xfrm rot="0">
              <a:off x="0" y="0"/>
              <a:ext cx="2926177" cy="3362221"/>
              <a:chOff x="0" y="0"/>
              <a:chExt cx="4188895" cy="4813103"/>
            </a:xfrm>
          </p:grpSpPr>
          <p:sp>
            <p:nvSpPr>
              <p:cNvPr name="Freeform 54" id="54"/>
              <p:cNvSpPr/>
              <p:nvPr/>
            </p:nvSpPr>
            <p:spPr>
              <a:xfrm flipH="false" flipV="false" rot="0">
                <a:off x="0" y="218440"/>
                <a:ext cx="4187625" cy="4594663"/>
              </a:xfrm>
              <a:custGeom>
                <a:avLst/>
                <a:gdLst/>
                <a:ahLst/>
                <a:cxnLst/>
                <a:rect r="r" b="b" t="t" l="l"/>
                <a:pathLst>
                  <a:path h="4594663" w="4187625">
                    <a:moveTo>
                      <a:pt x="0" y="16510"/>
                    </a:moveTo>
                    <a:cubicBezTo>
                      <a:pt x="0" y="16510"/>
                      <a:pt x="2540" y="345440"/>
                      <a:pt x="2540" y="1051618"/>
                    </a:cubicBezTo>
                    <a:cubicBezTo>
                      <a:pt x="2540" y="2552744"/>
                      <a:pt x="7620" y="3413564"/>
                      <a:pt x="7620" y="3673914"/>
                    </a:cubicBezTo>
                    <a:cubicBezTo>
                      <a:pt x="7620" y="3868223"/>
                      <a:pt x="16510" y="4267003"/>
                      <a:pt x="21590" y="4458773"/>
                    </a:cubicBezTo>
                    <a:lnTo>
                      <a:pt x="130810" y="4573073"/>
                    </a:lnTo>
                    <a:cubicBezTo>
                      <a:pt x="275590" y="4580693"/>
                      <a:pt x="543560" y="4594664"/>
                      <a:pt x="793750" y="4594664"/>
                    </a:cubicBezTo>
                    <a:lnTo>
                      <a:pt x="4187625" y="4594664"/>
                    </a:lnTo>
                    <a:lnTo>
                      <a:pt x="4187625" y="846495"/>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55" id="55"/>
              <p:cNvSpPr/>
              <p:nvPr/>
            </p:nvSpPr>
            <p:spPr>
              <a:xfrm flipH="false" flipV="false" rot="0">
                <a:off x="21590" y="0"/>
                <a:ext cx="3698675" cy="4792783"/>
              </a:xfrm>
              <a:custGeom>
                <a:avLst/>
                <a:gdLst/>
                <a:ahLst/>
                <a:cxnLst/>
                <a:rect r="r" b="b" t="t" l="l"/>
                <a:pathLst>
                  <a:path h="4792783" w="3698675">
                    <a:moveTo>
                      <a:pt x="0" y="4678483"/>
                    </a:moveTo>
                    <a:lnTo>
                      <a:pt x="109220" y="4792783"/>
                    </a:lnTo>
                    <a:lnTo>
                      <a:pt x="123190" y="4659433"/>
                    </a:lnTo>
                    <a:lnTo>
                      <a:pt x="0" y="4678483"/>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56" id="56"/>
            <p:cNvSpPr txBox="true"/>
            <p:nvPr/>
          </p:nvSpPr>
          <p:spPr>
            <a:xfrm rot="0">
              <a:off x="385499" y="1026421"/>
              <a:ext cx="2155178" cy="1459238"/>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Allow users to create a wishlist or favorite list to save preferred animals.</a:t>
              </a:r>
            </a:p>
          </p:txBody>
        </p:sp>
      </p:grpSp>
      <p:sp>
        <p:nvSpPr>
          <p:cNvPr name="TextBox 57" id="57"/>
          <p:cNvSpPr txBox="true"/>
          <p:nvPr/>
        </p:nvSpPr>
        <p:spPr>
          <a:xfrm rot="0">
            <a:off x="11709436" y="6375237"/>
            <a:ext cx="2815944" cy="577182"/>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EDUCATIONAL RESOURCES</a:t>
            </a:r>
          </a:p>
        </p:txBody>
      </p:sp>
      <p:sp>
        <p:nvSpPr>
          <p:cNvPr name="TextBox 58" id="58"/>
          <p:cNvSpPr txBox="true"/>
          <p:nvPr/>
        </p:nvSpPr>
        <p:spPr>
          <a:xfrm rot="0">
            <a:off x="8899417" y="6128577"/>
            <a:ext cx="2815944" cy="281924"/>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QUIZ MATCHING</a:t>
            </a:r>
          </a:p>
        </p:txBody>
      </p:sp>
      <p:sp>
        <p:nvSpPr>
          <p:cNvPr name="TextBox 59" id="59"/>
          <p:cNvSpPr txBox="true"/>
          <p:nvPr/>
        </p:nvSpPr>
        <p:spPr>
          <a:xfrm rot="0">
            <a:off x="14544034" y="5919027"/>
            <a:ext cx="2815944" cy="281924"/>
          </a:xfrm>
          <a:prstGeom prst="rect">
            <a:avLst/>
          </a:prstGeom>
        </p:spPr>
        <p:txBody>
          <a:bodyPr anchor="t" rtlCol="false" tIns="0" lIns="0" bIns="0" rIns="0">
            <a:spAutoFit/>
          </a:bodyPr>
          <a:lstStyle/>
          <a:p>
            <a:pPr algn="ctr">
              <a:lnSpc>
                <a:spcPts val="2399"/>
              </a:lnSpc>
              <a:spcBef>
                <a:spcPct val="0"/>
              </a:spcBef>
            </a:pPr>
            <a:r>
              <a:rPr lang="en-US" sz="1599" spc="319">
                <a:solidFill>
                  <a:srgbClr val="000000"/>
                </a:solidFill>
                <a:latin typeface="Poppins Medium"/>
              </a:rPr>
              <a:t>ANIMAL PROFILES</a:t>
            </a:r>
          </a:p>
        </p:txBody>
      </p:sp>
      <p:grpSp>
        <p:nvGrpSpPr>
          <p:cNvPr name="Group 60" id="60"/>
          <p:cNvGrpSpPr/>
          <p:nvPr/>
        </p:nvGrpSpPr>
        <p:grpSpPr>
          <a:xfrm rot="0">
            <a:off x="12020092" y="6952419"/>
            <a:ext cx="2194633" cy="2304280"/>
            <a:chOff x="0" y="0"/>
            <a:chExt cx="2926177" cy="3072373"/>
          </a:xfrm>
        </p:grpSpPr>
        <p:grpSp>
          <p:nvGrpSpPr>
            <p:cNvPr name="Group 61" id="61"/>
            <p:cNvGrpSpPr/>
            <p:nvPr/>
          </p:nvGrpSpPr>
          <p:grpSpPr>
            <a:xfrm rot="0">
              <a:off x="0" y="0"/>
              <a:ext cx="2926177" cy="3072373"/>
              <a:chOff x="0" y="0"/>
              <a:chExt cx="4188895" cy="4398179"/>
            </a:xfrm>
          </p:grpSpPr>
          <p:sp>
            <p:nvSpPr>
              <p:cNvPr name="Freeform 62" id="62"/>
              <p:cNvSpPr/>
              <p:nvPr/>
            </p:nvSpPr>
            <p:spPr>
              <a:xfrm flipH="false" flipV="false" rot="0">
                <a:off x="0" y="218440"/>
                <a:ext cx="4187625" cy="4179739"/>
              </a:xfrm>
              <a:custGeom>
                <a:avLst/>
                <a:gdLst/>
                <a:ahLst/>
                <a:cxnLst/>
                <a:rect r="r" b="b" t="t" l="l"/>
                <a:pathLst>
                  <a:path h="4179739" w="4187625">
                    <a:moveTo>
                      <a:pt x="0" y="16510"/>
                    </a:moveTo>
                    <a:cubicBezTo>
                      <a:pt x="0" y="16510"/>
                      <a:pt x="2540" y="345440"/>
                      <a:pt x="2540" y="977309"/>
                    </a:cubicBezTo>
                    <a:cubicBezTo>
                      <a:pt x="2540" y="2205387"/>
                      <a:pt x="7620" y="2998639"/>
                      <a:pt x="7620" y="3258989"/>
                    </a:cubicBezTo>
                    <a:cubicBezTo>
                      <a:pt x="7620" y="3453299"/>
                      <a:pt x="16510" y="3852079"/>
                      <a:pt x="21590" y="4043849"/>
                    </a:cubicBezTo>
                    <a:lnTo>
                      <a:pt x="130810" y="4158149"/>
                    </a:lnTo>
                    <a:cubicBezTo>
                      <a:pt x="275590" y="4165769"/>
                      <a:pt x="543560" y="4179739"/>
                      <a:pt x="793750" y="4179739"/>
                    </a:cubicBezTo>
                    <a:lnTo>
                      <a:pt x="4187625" y="4179739"/>
                    </a:lnTo>
                    <a:lnTo>
                      <a:pt x="4187625" y="809497"/>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63" id="63"/>
              <p:cNvSpPr/>
              <p:nvPr/>
            </p:nvSpPr>
            <p:spPr>
              <a:xfrm flipH="false" flipV="false" rot="0">
                <a:off x="21590" y="0"/>
                <a:ext cx="3698675" cy="4377859"/>
              </a:xfrm>
              <a:custGeom>
                <a:avLst/>
                <a:gdLst/>
                <a:ahLst/>
                <a:cxnLst/>
                <a:rect r="r" b="b" t="t" l="l"/>
                <a:pathLst>
                  <a:path h="4377859" w="3698675">
                    <a:moveTo>
                      <a:pt x="0" y="4263559"/>
                    </a:moveTo>
                    <a:lnTo>
                      <a:pt x="109220" y="4377859"/>
                    </a:lnTo>
                    <a:lnTo>
                      <a:pt x="123190" y="4244509"/>
                    </a:lnTo>
                    <a:lnTo>
                      <a:pt x="0" y="426355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64" id="64"/>
            <p:cNvSpPr txBox="true"/>
            <p:nvPr/>
          </p:nvSpPr>
          <p:spPr>
            <a:xfrm rot="0">
              <a:off x="385499" y="1026421"/>
              <a:ext cx="2155178" cy="1169390"/>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Articles section featuring tutorials and care guides for pet owners.</a:t>
              </a:r>
            </a:p>
          </p:txBody>
        </p:sp>
      </p:grpSp>
      <p:grpSp>
        <p:nvGrpSpPr>
          <p:cNvPr name="Group 65" id="65"/>
          <p:cNvGrpSpPr/>
          <p:nvPr/>
        </p:nvGrpSpPr>
        <p:grpSpPr>
          <a:xfrm rot="0">
            <a:off x="9185494" y="6510990"/>
            <a:ext cx="2194633" cy="2739051"/>
            <a:chOff x="0" y="0"/>
            <a:chExt cx="2926177" cy="3652069"/>
          </a:xfrm>
        </p:grpSpPr>
        <p:grpSp>
          <p:nvGrpSpPr>
            <p:cNvPr name="Group 66" id="66"/>
            <p:cNvGrpSpPr/>
            <p:nvPr/>
          </p:nvGrpSpPr>
          <p:grpSpPr>
            <a:xfrm rot="0">
              <a:off x="0" y="0"/>
              <a:ext cx="2926177" cy="3652069"/>
              <a:chOff x="0" y="0"/>
              <a:chExt cx="4188895" cy="5228028"/>
            </a:xfrm>
          </p:grpSpPr>
          <p:sp>
            <p:nvSpPr>
              <p:cNvPr name="Freeform 67" id="67"/>
              <p:cNvSpPr/>
              <p:nvPr/>
            </p:nvSpPr>
            <p:spPr>
              <a:xfrm flipH="false" flipV="false" rot="0">
                <a:off x="0" y="218440"/>
                <a:ext cx="4187625" cy="5009587"/>
              </a:xfrm>
              <a:custGeom>
                <a:avLst/>
                <a:gdLst/>
                <a:ahLst/>
                <a:cxnLst/>
                <a:rect r="r" b="b" t="t" l="l"/>
                <a:pathLst>
                  <a:path h="5009587" w="4187625">
                    <a:moveTo>
                      <a:pt x="0" y="16510"/>
                    </a:moveTo>
                    <a:cubicBezTo>
                      <a:pt x="0" y="16510"/>
                      <a:pt x="2540" y="345440"/>
                      <a:pt x="2540" y="1125928"/>
                    </a:cubicBezTo>
                    <a:cubicBezTo>
                      <a:pt x="2540" y="2900101"/>
                      <a:pt x="7620" y="3828487"/>
                      <a:pt x="7620" y="4088837"/>
                    </a:cubicBezTo>
                    <a:cubicBezTo>
                      <a:pt x="7620" y="4283148"/>
                      <a:pt x="16510" y="4681928"/>
                      <a:pt x="21590" y="4873698"/>
                    </a:cubicBezTo>
                    <a:lnTo>
                      <a:pt x="130810" y="4987998"/>
                    </a:lnTo>
                    <a:cubicBezTo>
                      <a:pt x="275590" y="4995617"/>
                      <a:pt x="543560" y="5009587"/>
                      <a:pt x="793750" y="5009587"/>
                    </a:cubicBezTo>
                    <a:lnTo>
                      <a:pt x="4187625" y="5009587"/>
                    </a:lnTo>
                    <a:lnTo>
                      <a:pt x="4187625" y="883494"/>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68" id="68"/>
              <p:cNvSpPr/>
              <p:nvPr/>
            </p:nvSpPr>
            <p:spPr>
              <a:xfrm flipH="false" flipV="false" rot="0">
                <a:off x="21590" y="0"/>
                <a:ext cx="3698675" cy="5207708"/>
              </a:xfrm>
              <a:custGeom>
                <a:avLst/>
                <a:gdLst/>
                <a:ahLst/>
                <a:cxnLst/>
                <a:rect r="r" b="b" t="t" l="l"/>
                <a:pathLst>
                  <a:path h="5207708" w="3698675">
                    <a:moveTo>
                      <a:pt x="0" y="5093408"/>
                    </a:moveTo>
                    <a:lnTo>
                      <a:pt x="109220" y="5207708"/>
                    </a:lnTo>
                    <a:lnTo>
                      <a:pt x="123190" y="5074358"/>
                    </a:lnTo>
                    <a:lnTo>
                      <a:pt x="0" y="5093408"/>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69" id="69"/>
            <p:cNvSpPr txBox="true"/>
            <p:nvPr/>
          </p:nvSpPr>
          <p:spPr>
            <a:xfrm rot="0">
              <a:off x="385499" y="1026421"/>
              <a:ext cx="2155178" cy="1749085"/>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Quiz feature to match users with animals that align with their preferences and lifestyles.</a:t>
              </a:r>
            </a:p>
          </p:txBody>
        </p:sp>
      </p:grpSp>
      <p:grpSp>
        <p:nvGrpSpPr>
          <p:cNvPr name="Group 70" id="70"/>
          <p:cNvGrpSpPr/>
          <p:nvPr/>
        </p:nvGrpSpPr>
        <p:grpSpPr>
          <a:xfrm rot="0">
            <a:off x="14854690" y="6283219"/>
            <a:ext cx="2194633" cy="3173823"/>
            <a:chOff x="0" y="0"/>
            <a:chExt cx="2926177" cy="4231764"/>
          </a:xfrm>
        </p:grpSpPr>
        <p:grpSp>
          <p:nvGrpSpPr>
            <p:cNvPr name="Group 71" id="71"/>
            <p:cNvGrpSpPr/>
            <p:nvPr/>
          </p:nvGrpSpPr>
          <p:grpSpPr>
            <a:xfrm rot="0">
              <a:off x="0" y="0"/>
              <a:ext cx="2926177" cy="4231764"/>
              <a:chOff x="0" y="0"/>
              <a:chExt cx="4188895" cy="6057876"/>
            </a:xfrm>
          </p:grpSpPr>
          <p:sp>
            <p:nvSpPr>
              <p:cNvPr name="Freeform 72" id="72"/>
              <p:cNvSpPr/>
              <p:nvPr/>
            </p:nvSpPr>
            <p:spPr>
              <a:xfrm flipH="false" flipV="false" rot="0">
                <a:off x="0" y="218440"/>
                <a:ext cx="4187625" cy="5839436"/>
              </a:xfrm>
              <a:custGeom>
                <a:avLst/>
                <a:gdLst/>
                <a:ahLst/>
                <a:cxnLst/>
                <a:rect r="r" b="b" t="t" l="l"/>
                <a:pathLst>
                  <a:path h="5839436" w="4187625">
                    <a:moveTo>
                      <a:pt x="0" y="16510"/>
                    </a:moveTo>
                    <a:cubicBezTo>
                      <a:pt x="0" y="16510"/>
                      <a:pt x="2540" y="345440"/>
                      <a:pt x="2540" y="1274548"/>
                    </a:cubicBezTo>
                    <a:cubicBezTo>
                      <a:pt x="2540" y="3594814"/>
                      <a:pt x="7620" y="4658336"/>
                      <a:pt x="7620" y="4918686"/>
                    </a:cubicBezTo>
                    <a:cubicBezTo>
                      <a:pt x="7620" y="5112996"/>
                      <a:pt x="16510" y="5511776"/>
                      <a:pt x="21590" y="5703546"/>
                    </a:cubicBezTo>
                    <a:lnTo>
                      <a:pt x="130810" y="5817846"/>
                    </a:lnTo>
                    <a:cubicBezTo>
                      <a:pt x="275590" y="5825466"/>
                      <a:pt x="543560" y="5839436"/>
                      <a:pt x="793750" y="5839436"/>
                    </a:cubicBezTo>
                    <a:lnTo>
                      <a:pt x="4187625" y="5839436"/>
                    </a:lnTo>
                    <a:lnTo>
                      <a:pt x="4187625" y="957492"/>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A9DAFF"/>
              </a:solidFill>
            </p:spPr>
          </p:sp>
          <p:sp>
            <p:nvSpPr>
              <p:cNvPr name="Freeform 73" id="73"/>
              <p:cNvSpPr/>
              <p:nvPr/>
            </p:nvSpPr>
            <p:spPr>
              <a:xfrm flipH="false" flipV="false" rot="0">
                <a:off x="21590" y="0"/>
                <a:ext cx="3698675" cy="6037556"/>
              </a:xfrm>
              <a:custGeom>
                <a:avLst/>
                <a:gdLst/>
                <a:ahLst/>
                <a:cxnLst/>
                <a:rect r="r" b="b" t="t" l="l"/>
                <a:pathLst>
                  <a:path h="6037556" w="3698675">
                    <a:moveTo>
                      <a:pt x="0" y="5923256"/>
                    </a:moveTo>
                    <a:lnTo>
                      <a:pt x="109220" y="6037556"/>
                    </a:lnTo>
                    <a:lnTo>
                      <a:pt x="123190" y="5904206"/>
                    </a:lnTo>
                    <a:lnTo>
                      <a:pt x="0" y="592325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35A1F4"/>
              </a:solidFill>
            </p:spPr>
          </p:sp>
        </p:grpSp>
        <p:sp>
          <p:nvSpPr>
            <p:cNvPr name="TextBox 74" id="74"/>
            <p:cNvSpPr txBox="true"/>
            <p:nvPr/>
          </p:nvSpPr>
          <p:spPr>
            <a:xfrm rot="0">
              <a:off x="385499" y="1026421"/>
              <a:ext cx="2155178" cy="2328781"/>
            </a:xfrm>
            <a:prstGeom prst="rect">
              <a:avLst/>
            </a:prstGeom>
          </p:spPr>
          <p:txBody>
            <a:bodyPr anchor="t" rtlCol="false" tIns="0" lIns="0" bIns="0" rIns="0">
              <a:spAutoFit/>
            </a:bodyPr>
            <a:lstStyle/>
            <a:p>
              <a:pPr algn="ctr">
                <a:lnSpc>
                  <a:spcPts val="1712"/>
                </a:lnSpc>
              </a:pPr>
              <a:r>
                <a:rPr lang="en-US" sz="1476">
                  <a:solidFill>
                    <a:srgbClr val="000000"/>
                  </a:solidFill>
                  <a:latin typeface="DM Sans"/>
                </a:rPr>
                <a:t>Detailed profiles for animals, including information about their background, stories, and the shelters they belong to.</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6467889" y="0"/>
            <a:ext cx="5352222" cy="10287000"/>
          </a:xfrm>
          <a:custGeom>
            <a:avLst/>
            <a:gdLst/>
            <a:ahLst/>
            <a:cxnLst/>
            <a:rect r="r" b="b" t="t" l="l"/>
            <a:pathLst>
              <a:path h="10287000" w="5352222">
                <a:moveTo>
                  <a:pt x="0" y="0"/>
                </a:moveTo>
                <a:lnTo>
                  <a:pt x="5352222" y="0"/>
                </a:lnTo>
                <a:lnTo>
                  <a:pt x="5352222" y="10287000"/>
                </a:lnTo>
                <a:lnTo>
                  <a:pt x="0" y="10287000"/>
                </a:lnTo>
                <a:lnTo>
                  <a:pt x="0" y="0"/>
                </a:lnTo>
                <a:close/>
              </a:path>
            </a:pathLst>
          </a:custGeom>
          <a:blipFill>
            <a:blip r:embed="rId9"/>
            <a:stretch>
              <a:fillRect l="0" t="0" r="0" b="0"/>
            </a:stretch>
          </a:blipFill>
        </p:spPr>
      </p:sp>
      <p:sp>
        <p:nvSpPr>
          <p:cNvPr name="Freeform 6" id="6"/>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1521897" y="4526661"/>
            <a:ext cx="5737403" cy="1443227"/>
          </a:xfrm>
          <a:prstGeom prst="rect">
            <a:avLst/>
          </a:prstGeom>
        </p:spPr>
        <p:txBody>
          <a:bodyPr anchor="t" rtlCol="false" tIns="0" lIns="0" bIns="0" rIns="0">
            <a:spAutoFit/>
          </a:bodyPr>
          <a:lstStyle/>
          <a:p>
            <a:pPr algn="ctr">
              <a:lnSpc>
                <a:spcPts val="10790"/>
              </a:lnSpc>
            </a:pPr>
            <a:r>
              <a:rPr lang="en-US" sz="10899">
                <a:solidFill>
                  <a:srgbClr val="A9AFE3"/>
                </a:solidFill>
                <a:latin typeface="Lazydog"/>
              </a:rPr>
              <a:t>FEATURE</a:t>
            </a:r>
          </a:p>
        </p:txBody>
      </p:sp>
      <p:sp>
        <p:nvSpPr>
          <p:cNvPr name="Freeform 8" id="8"/>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1203989" y="6653195"/>
            <a:ext cx="4155552" cy="3067553"/>
          </a:xfrm>
          <a:custGeom>
            <a:avLst/>
            <a:gdLst/>
            <a:ahLst/>
            <a:cxnLst/>
            <a:rect r="r" b="b" t="t" l="l"/>
            <a:pathLst>
              <a:path h="3067553" w="4155552">
                <a:moveTo>
                  <a:pt x="0" y="0"/>
                </a:moveTo>
                <a:lnTo>
                  <a:pt x="4155552" y="0"/>
                </a:lnTo>
                <a:lnTo>
                  <a:pt x="4155552" y="3067553"/>
                </a:lnTo>
                <a:lnTo>
                  <a:pt x="0" y="30675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028700" y="3845624"/>
            <a:ext cx="5507896" cy="2805302"/>
          </a:xfrm>
          <a:prstGeom prst="rect">
            <a:avLst/>
          </a:prstGeom>
        </p:spPr>
        <p:txBody>
          <a:bodyPr anchor="t" rtlCol="false" tIns="0" lIns="0" bIns="0" rIns="0">
            <a:spAutoFit/>
          </a:bodyPr>
          <a:lstStyle/>
          <a:p>
            <a:pPr algn="ctr">
              <a:lnSpc>
                <a:spcPts val="10790"/>
              </a:lnSpc>
            </a:pPr>
            <a:r>
              <a:rPr lang="en-US" sz="10899">
                <a:solidFill>
                  <a:srgbClr val="A9AFE3"/>
                </a:solidFill>
                <a:latin typeface="Lazydog"/>
              </a:rPr>
              <a:t>USE CASE</a:t>
            </a:r>
          </a:p>
        </p:txBody>
      </p:sp>
      <p:sp>
        <p:nvSpPr>
          <p:cNvPr name="TextBox 11" id="11"/>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2" id="12"/>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6" id="6"/>
          <p:cNvGraphicFramePr>
            <a:graphicFrameLocks noGrp="true"/>
          </p:cNvGraphicFramePr>
          <p:nvPr/>
        </p:nvGraphicFramePr>
        <p:xfrm>
          <a:off x="1857289" y="1795594"/>
          <a:ext cx="5886346" cy="6842906"/>
        </p:xfrm>
        <a:graphic>
          <a:graphicData uri="http://schemas.openxmlformats.org/drawingml/2006/table">
            <a:tbl>
              <a:tblPr/>
              <a:tblGrid>
                <a:gridCol w="684891"/>
                <a:gridCol w="5201455"/>
              </a:tblGrid>
              <a:tr h="351574">
                <a:tc>
                  <a:txBody>
                    <a:bodyPr anchor="t" rtlCol="false"/>
                    <a:lstStyle/>
                    <a:p>
                      <a:pPr algn="l">
                        <a:lnSpc>
                          <a:spcPts val="1120"/>
                        </a:lnSpc>
                        <a:defRPr/>
                      </a:pPr>
                      <a:r>
                        <a:rPr lang="en-US" sz="800">
                          <a:solidFill>
                            <a:srgbClr val="000000"/>
                          </a:solidFill>
                          <a:latin typeface="Poppins Medium"/>
                        </a:rPr>
                        <a:t>Use Case</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Login</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75310">
                <a:tc>
                  <a:txBody>
                    <a:bodyPr anchor="t" rtlCol="false"/>
                    <a:lstStyle/>
                    <a:p>
                      <a:pPr algn="l">
                        <a:lnSpc>
                          <a:spcPts val="1120"/>
                        </a:lnSpc>
                        <a:defRPr/>
                      </a:pPr>
                      <a:r>
                        <a:rPr lang="en-US" sz="800">
                          <a:solidFill>
                            <a:srgbClr val="000000"/>
                          </a:solidFill>
                          <a:latin typeface="Poppins Medium"/>
                        </a:rPr>
                        <a:t>Primary Actor</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Shelter, Admin</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75310">
                <a:tc>
                  <a:txBody>
                    <a:bodyPr anchor="t" rtlCol="false"/>
                    <a:lstStyle/>
                    <a:p>
                      <a:pPr algn="l">
                        <a:lnSpc>
                          <a:spcPts val="1120"/>
                        </a:lnSpc>
                        <a:defRPr/>
                      </a:pPr>
                      <a:r>
                        <a:rPr lang="en-US" sz="800">
                          <a:solidFill>
                            <a:srgbClr val="000000"/>
                          </a:solidFill>
                          <a:latin typeface="Poppins Medium"/>
                        </a:rPr>
                        <a:t>Goal in context</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Mengakses akun yang telah terdaftar pada website</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75310">
                <a:tc>
                  <a:txBody>
                    <a:bodyPr anchor="t" rtlCol="false"/>
                    <a:lstStyle/>
                    <a:p>
                      <a:pPr algn="l">
                        <a:lnSpc>
                          <a:spcPts val="1120"/>
                        </a:lnSpc>
                        <a:defRPr/>
                      </a:pPr>
                      <a:r>
                        <a:rPr lang="en-US" sz="800">
                          <a:solidFill>
                            <a:srgbClr val="000000"/>
                          </a:solidFill>
                          <a:latin typeface="Poppins Medium"/>
                        </a:rPr>
                        <a:t>Pre-conditions</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Aktor telah memiliki akun yang terdaftar</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351574">
                <a:tc>
                  <a:txBody>
                    <a:bodyPr anchor="t" rtlCol="false"/>
                    <a:lstStyle/>
                    <a:p>
                      <a:pPr algn="l">
                        <a:lnSpc>
                          <a:spcPts val="1120"/>
                        </a:lnSpc>
                        <a:defRPr/>
                      </a:pPr>
                      <a:r>
                        <a:rPr lang="en-US" sz="800">
                          <a:solidFill>
                            <a:srgbClr val="000000"/>
                          </a:solidFill>
                          <a:latin typeface="Poppins Medium"/>
                        </a:rPr>
                        <a:t>Trigger</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Aktor ingin mengakses akunnya</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351574">
                <a:tc>
                  <a:txBody>
                    <a:bodyPr anchor="t" rtlCol="false"/>
                    <a:lstStyle/>
                    <a:p>
                      <a:pPr algn="l">
                        <a:lnSpc>
                          <a:spcPts val="1120"/>
                        </a:lnSpc>
                        <a:defRPr/>
                      </a:pPr>
                      <a:r>
                        <a:rPr lang="en-US" sz="800">
                          <a:solidFill>
                            <a:srgbClr val="000000"/>
                          </a:solidFill>
                          <a:latin typeface="Poppins Medium"/>
                        </a:rPr>
                        <a:t>Scenario</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1. Aktor memilih opsi "Login" pada halaman utama website.</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351574">
                <a:tc>
                  <a:txBody>
                    <a:bodyPr anchor="t" rtlCol="false"/>
                    <a:lstStyle/>
                    <a:p>
                      <a:pPr algn="l">
                        <a:lnSpc>
                          <a:spcPts val="1120"/>
                        </a:lnSpc>
                        <a:defRPr/>
                      </a:pP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2. Sistem menampilkan halaman login dan meminta aktor untuk memasukkan username dan password.</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351574">
                <a:tc>
                  <a:txBody>
                    <a:bodyPr anchor="t" rtlCol="false"/>
                    <a:lstStyle/>
                    <a:p>
                      <a:pPr algn="l">
                        <a:lnSpc>
                          <a:spcPts val="1120"/>
                        </a:lnSpc>
                        <a:defRPr/>
                      </a:pP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3. Aktor memasukkan username dan password.</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351574">
                <a:tc>
                  <a:txBody>
                    <a:bodyPr anchor="t" rtlCol="false"/>
                    <a:lstStyle/>
                    <a:p>
                      <a:pPr algn="l">
                        <a:lnSpc>
                          <a:spcPts val="1120"/>
                        </a:lnSpc>
                        <a:defRPr/>
                      </a:pP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4. Sistem memeriksa keberadaan username dan password pada database.</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351574">
                <a:tc>
                  <a:txBody>
                    <a:bodyPr anchor="t" rtlCol="false"/>
                    <a:lstStyle/>
                    <a:p>
                      <a:pPr algn="l">
                        <a:lnSpc>
                          <a:spcPts val="1120"/>
                        </a:lnSpc>
                        <a:defRPr/>
                      </a:pP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5. Jika username dan password ditemukan, sistem mengizinkan akses ke akun.</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75310">
                <a:tc>
                  <a:txBody>
                    <a:bodyPr anchor="t" rtlCol="false"/>
                    <a:lstStyle/>
                    <a:p>
                      <a:pPr algn="l">
                        <a:lnSpc>
                          <a:spcPts val="1120"/>
                        </a:lnSpc>
                        <a:defRPr/>
                      </a:pP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6. Jika username dan password tidak ditemukan, sistem menampilkan pesan kesalahan dan meminta aktor untuk memasukkan username dan password kembali.</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351574">
                <a:tc>
                  <a:txBody>
                    <a:bodyPr anchor="t" rtlCol="false"/>
                    <a:lstStyle/>
                    <a:p>
                      <a:pPr algn="l">
                        <a:lnSpc>
                          <a:spcPts val="1120"/>
                        </a:lnSpc>
                        <a:defRPr/>
                      </a:pPr>
                      <a:r>
                        <a:rPr lang="en-US" sz="800">
                          <a:solidFill>
                            <a:srgbClr val="000000"/>
                          </a:solidFill>
                          <a:latin typeface="Poppins Medium"/>
                        </a:rPr>
                        <a:t>Exceptions</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 Username atau password yang dimasukkan salah</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351574">
                <a:tc>
                  <a:txBody>
                    <a:bodyPr anchor="t" rtlCol="false"/>
                    <a:lstStyle/>
                    <a:p>
                      <a:pPr algn="l">
                        <a:lnSpc>
                          <a:spcPts val="1120"/>
                        </a:lnSpc>
                        <a:defRPr/>
                      </a:pP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 Masalah teknis pada sistem</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351574">
                <a:tc>
                  <a:txBody>
                    <a:bodyPr anchor="t" rtlCol="false"/>
                    <a:lstStyle/>
                    <a:p>
                      <a:pPr algn="l">
                        <a:lnSpc>
                          <a:spcPts val="1120"/>
                        </a:lnSpc>
                        <a:defRPr/>
                      </a:pPr>
                      <a:r>
                        <a:rPr lang="en-US" sz="800">
                          <a:solidFill>
                            <a:srgbClr val="000000"/>
                          </a:solidFill>
                          <a:latin typeface="Poppins Medium"/>
                        </a:rPr>
                        <a:t>Priority</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Tinggi</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75310">
                <a:tc>
                  <a:txBody>
                    <a:bodyPr anchor="t" rtlCol="false"/>
                    <a:lstStyle/>
                    <a:p>
                      <a:pPr algn="l">
                        <a:lnSpc>
                          <a:spcPts val="1120"/>
                        </a:lnSpc>
                        <a:defRPr/>
                      </a:pPr>
                      <a:r>
                        <a:rPr lang="en-US" sz="800">
                          <a:solidFill>
                            <a:srgbClr val="000000"/>
                          </a:solidFill>
                          <a:latin typeface="Poppins Medium"/>
                        </a:rPr>
                        <a:t>When available</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Selalu</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75310">
                <a:tc>
                  <a:txBody>
                    <a:bodyPr anchor="t" rtlCol="false"/>
                    <a:lstStyle/>
                    <a:p>
                      <a:pPr algn="l">
                        <a:lnSpc>
                          <a:spcPts val="1120"/>
                        </a:lnSpc>
                        <a:defRPr/>
                      </a:pPr>
                      <a:r>
                        <a:rPr lang="en-US" sz="800">
                          <a:solidFill>
                            <a:srgbClr val="000000"/>
                          </a:solidFill>
                          <a:latin typeface="Poppins Medium"/>
                        </a:rPr>
                        <a:t>Frequency of use</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Sangat sering</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75310">
                <a:tc>
                  <a:txBody>
                    <a:bodyPr anchor="t" rtlCol="false"/>
                    <a:lstStyle/>
                    <a:p>
                      <a:pPr algn="l">
                        <a:lnSpc>
                          <a:spcPts val="1120"/>
                        </a:lnSpc>
                        <a:defRPr/>
                      </a:pPr>
                      <a:r>
                        <a:rPr lang="en-US" sz="800">
                          <a:solidFill>
                            <a:srgbClr val="000000"/>
                          </a:solidFill>
                          <a:latin typeface="Poppins Medium"/>
                        </a:rPr>
                        <a:t>Channel to actor</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Website</a:t>
                      </a:r>
                      <a:endParaRPr lang="en-US" sz="1100"/>
                    </a:p>
                  </a:txBody>
                  <a:tcPr marL="95250" marR="95250" marT="95250" marB="952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bl>
          </a:graphicData>
        </a:graphic>
      </p:graphicFrame>
      <p:graphicFrame>
        <p:nvGraphicFramePr>
          <p:cNvPr name="Table 7" id="7"/>
          <p:cNvGraphicFramePr>
            <a:graphicFrameLocks noGrp="true"/>
          </p:cNvGraphicFramePr>
          <p:nvPr/>
        </p:nvGraphicFramePr>
        <p:xfrm>
          <a:off x="9144000" y="1795594"/>
          <a:ext cx="6394704" cy="6333073"/>
        </p:xfrm>
        <a:graphic>
          <a:graphicData uri="http://schemas.openxmlformats.org/drawingml/2006/table">
            <a:tbl>
              <a:tblPr/>
              <a:tblGrid>
                <a:gridCol w="949735"/>
                <a:gridCol w="5444968"/>
              </a:tblGrid>
              <a:tr h="415979">
                <a:tc>
                  <a:txBody>
                    <a:bodyPr anchor="t" rtlCol="false"/>
                    <a:lstStyle/>
                    <a:p>
                      <a:pPr algn="l">
                        <a:lnSpc>
                          <a:spcPts val="1120"/>
                        </a:lnSpc>
                        <a:defRPr/>
                      </a:pPr>
                      <a:r>
                        <a:rPr lang="en-US" sz="800">
                          <a:solidFill>
                            <a:srgbClr val="000000"/>
                          </a:solidFill>
                          <a:latin typeface="Poppins Medium"/>
                        </a:rPr>
                        <a:t>Use Case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Search Pet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79">
                <a:tc>
                  <a:txBody>
                    <a:bodyPr anchor="t" rtlCol="false"/>
                    <a:lstStyle/>
                    <a:p>
                      <a:pPr algn="l">
                        <a:lnSpc>
                          <a:spcPts val="1120"/>
                        </a:lnSpc>
                        <a:defRPr/>
                      </a:pPr>
                      <a:r>
                        <a:rPr lang="en-US" sz="800">
                          <a:solidFill>
                            <a:srgbClr val="000000"/>
                          </a:solidFill>
                          <a:latin typeface="Poppins Medium"/>
                        </a:rPr>
                        <a:t>Primary Actor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79">
                <a:tc>
                  <a:txBody>
                    <a:bodyPr anchor="t" rtlCol="false"/>
                    <a:lstStyle/>
                    <a:p>
                      <a:pPr algn="l">
                        <a:lnSpc>
                          <a:spcPts val="1120"/>
                        </a:lnSpc>
                        <a:defRPr/>
                      </a:pPr>
                      <a:r>
                        <a:rPr lang="en-US" sz="800">
                          <a:solidFill>
                            <a:srgbClr val="000000"/>
                          </a:solidFill>
                          <a:latin typeface="Poppins Medium"/>
                        </a:rPr>
                        <a:t>Goal in context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Mencari hewan peliharaan yang cocok untuk diadopsi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79">
                <a:tc>
                  <a:txBody>
                    <a:bodyPr anchor="t" rtlCol="false"/>
                    <a:lstStyle/>
                    <a:p>
                      <a:pPr algn="l">
                        <a:lnSpc>
                          <a:spcPts val="1120"/>
                        </a:lnSpc>
                        <a:defRPr/>
                      </a:pPr>
                      <a:r>
                        <a:rPr lang="en-US" sz="800">
                          <a:solidFill>
                            <a:srgbClr val="000000"/>
                          </a:solidFill>
                          <a:latin typeface="Poppins Medium"/>
                        </a:rPr>
                        <a:t>Pre-conditions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Aktor telah login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79">
                <a:tc>
                  <a:txBody>
                    <a:bodyPr anchor="t" rtlCol="false"/>
                    <a:lstStyle/>
                    <a:p>
                      <a:pPr algn="l">
                        <a:lnSpc>
                          <a:spcPts val="1120"/>
                        </a:lnSpc>
                        <a:defRPr/>
                      </a:pPr>
                      <a:r>
                        <a:rPr lang="en-US" sz="800">
                          <a:solidFill>
                            <a:srgbClr val="000000"/>
                          </a:solidFill>
                          <a:latin typeface="Poppins Medium"/>
                        </a:rPr>
                        <a:t>Trigger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Aktor ingin mencari hewan peliharaan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79">
                <a:tc>
                  <a:txBody>
                    <a:bodyPr anchor="t" rtlCol="false"/>
                    <a:lstStyle/>
                    <a:p>
                      <a:pPr algn="l">
                        <a:lnSpc>
                          <a:spcPts val="1120"/>
                        </a:lnSpc>
                        <a:defRPr/>
                      </a:pPr>
                      <a:r>
                        <a:rPr lang="en-US" sz="800">
                          <a:solidFill>
                            <a:srgbClr val="000000"/>
                          </a:solidFill>
                          <a:latin typeface="Poppins Medium"/>
                        </a:rPr>
                        <a:t>Scenario</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1. Aktor memilih opsi "Search Pet" pada halaman utama website.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320">
                <a:tc>
                  <a:txBody>
                    <a:bodyPr anchor="t" rtlCol="false"/>
                    <a:lstStyle/>
                    <a:p>
                      <a:pPr algn="l">
                        <a:lnSpc>
                          <a:spcPts val="1120"/>
                        </a:lnSpc>
                        <a:defRPr/>
                      </a:pP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2. Sistem menampilkan halaman pencarian hewan peliharaan dan opsi-opsi pencarian seperti Quiz, Kategori, dan Filter.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79">
                <a:tc>
                  <a:txBody>
                    <a:bodyPr anchor="t" rtlCol="false"/>
                    <a:lstStyle/>
                    <a:p>
                      <a:pPr algn="l">
                        <a:lnSpc>
                          <a:spcPts val="1120"/>
                        </a:lnSpc>
                        <a:defRPr/>
                      </a:pP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3. Aktor memilih salah satu opsi pencarian.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79">
                <a:tc>
                  <a:txBody>
                    <a:bodyPr anchor="t" rtlCol="false"/>
                    <a:lstStyle/>
                    <a:p>
                      <a:pPr algn="l">
                        <a:lnSpc>
                          <a:spcPts val="1120"/>
                        </a:lnSpc>
                        <a:defRPr/>
                      </a:pP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4. Sistem menampilkan hasil pencarian sesuai dengan opsi yang dipilih.</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79">
                <a:tc>
                  <a:txBody>
                    <a:bodyPr anchor="t" rtlCol="false"/>
                    <a:lstStyle/>
                    <a:p>
                      <a:pPr algn="l">
                        <a:lnSpc>
                          <a:spcPts val="1120"/>
                        </a:lnSpc>
                        <a:defRPr/>
                      </a:pPr>
                      <a:r>
                        <a:rPr lang="en-US" sz="800">
                          <a:solidFill>
                            <a:srgbClr val="000000"/>
                          </a:solidFill>
                          <a:latin typeface="Poppins Medium"/>
                        </a:rPr>
                        <a:t>Exceptions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79">
                <a:tc>
                  <a:txBody>
                    <a:bodyPr anchor="t" rtlCol="false"/>
                    <a:lstStyle/>
                    <a:p>
                      <a:pPr algn="l">
                        <a:lnSpc>
                          <a:spcPts val="1120"/>
                        </a:lnSpc>
                        <a:defRPr/>
                      </a:pPr>
                      <a:r>
                        <a:rPr lang="en-US" sz="800">
                          <a:solidFill>
                            <a:srgbClr val="000000"/>
                          </a:solidFill>
                          <a:latin typeface="Poppins Medium"/>
                        </a:rPr>
                        <a:t>Priority</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Tinggi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320">
                <a:tc>
                  <a:txBody>
                    <a:bodyPr anchor="t" rtlCol="false"/>
                    <a:lstStyle/>
                    <a:p>
                      <a:pPr algn="l">
                        <a:lnSpc>
                          <a:spcPts val="1120"/>
                        </a:lnSpc>
                        <a:defRPr/>
                      </a:pPr>
                      <a:r>
                        <a:rPr lang="en-US" sz="800">
                          <a:solidFill>
                            <a:srgbClr val="000000"/>
                          </a:solidFill>
                          <a:latin typeface="Poppins Medium"/>
                        </a:rPr>
                        <a:t>When available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Selalu</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320">
                <a:tc>
                  <a:txBody>
                    <a:bodyPr anchor="t" rtlCol="false"/>
                    <a:lstStyle/>
                    <a:p>
                      <a:pPr algn="l">
                        <a:lnSpc>
                          <a:spcPts val="1120"/>
                        </a:lnSpc>
                        <a:defRPr/>
                      </a:pPr>
                      <a:r>
                        <a:rPr lang="en-US" sz="800">
                          <a:solidFill>
                            <a:srgbClr val="000000"/>
                          </a:solidFill>
                          <a:latin typeface="Poppins Medium"/>
                        </a:rPr>
                        <a:t>Frequency of use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Sering</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320">
                <a:tc>
                  <a:txBody>
                    <a:bodyPr anchor="t" rtlCol="false"/>
                    <a:lstStyle/>
                    <a:p>
                      <a:pPr algn="l">
                        <a:lnSpc>
                          <a:spcPts val="1120"/>
                        </a:lnSpc>
                        <a:defRPr/>
                      </a:pPr>
                      <a:r>
                        <a:rPr lang="en-US" sz="800">
                          <a:solidFill>
                            <a:srgbClr val="000000"/>
                          </a:solidFill>
                          <a:latin typeface="Poppins Medium"/>
                        </a:rPr>
                        <a:t>Channel to actor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Website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bl>
          </a:graphicData>
        </a:graphic>
      </p:graphicFrame>
      <p:sp>
        <p:nvSpPr>
          <p:cNvPr name="Freeform 8" id="8"/>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168355" y="688086"/>
            <a:ext cx="7951290" cy="786003"/>
          </a:xfrm>
          <a:prstGeom prst="rect">
            <a:avLst/>
          </a:prstGeom>
        </p:spPr>
        <p:txBody>
          <a:bodyPr anchor="t" rtlCol="false" tIns="0" lIns="0" bIns="0" rIns="0">
            <a:spAutoFit/>
          </a:bodyPr>
          <a:lstStyle/>
          <a:p>
            <a:pPr algn="ctr">
              <a:lnSpc>
                <a:spcPts val="5840"/>
              </a:lnSpc>
            </a:pPr>
            <a:r>
              <a:rPr lang="en-US" sz="5899">
                <a:solidFill>
                  <a:srgbClr val="A9AFE3"/>
                </a:solidFill>
                <a:latin typeface="Lazydog"/>
              </a:rPr>
              <a:t>USE CASE DESCRIPTION</a:t>
            </a:r>
          </a:p>
        </p:txBody>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2266254" y="1895475"/>
          <a:ext cx="3591917" cy="6544740"/>
        </p:xfrm>
        <a:graphic>
          <a:graphicData uri="http://schemas.openxmlformats.org/drawingml/2006/table">
            <a:tbl>
              <a:tblPr/>
              <a:tblGrid>
                <a:gridCol w="1108868"/>
                <a:gridCol w="2335353"/>
              </a:tblGrid>
              <a:tr h="483852">
                <a:tc>
                  <a:txBody>
                    <a:bodyPr anchor="t" rtlCol="false"/>
                    <a:lstStyle/>
                    <a:p>
                      <a:pPr algn="l">
                        <a:lnSpc>
                          <a:spcPts val="1120"/>
                        </a:lnSpc>
                        <a:defRPr/>
                      </a:pPr>
                      <a:r>
                        <a:rPr lang="en-US" sz="800">
                          <a:solidFill>
                            <a:srgbClr val="000000"/>
                          </a:solidFill>
                          <a:latin typeface="Poppins Medium"/>
                        </a:rPr>
                        <a:t>Use Case</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Search Shelter</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83852">
                <a:tc>
                  <a:txBody>
                    <a:bodyPr anchor="t" rtlCol="false"/>
                    <a:lstStyle/>
                    <a:p>
                      <a:pPr algn="l">
                        <a:lnSpc>
                          <a:spcPts val="1120"/>
                        </a:lnSpc>
                        <a:defRPr/>
                      </a:pPr>
                      <a:r>
                        <a:rPr lang="en-US" sz="800">
                          <a:solidFill>
                            <a:srgbClr val="000000"/>
                          </a:solidFill>
                          <a:latin typeface="Poppins Medium"/>
                        </a:rPr>
                        <a:t>Primary Actor</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611182">
                <a:tc>
                  <a:txBody>
                    <a:bodyPr anchor="t" rtlCol="false"/>
                    <a:lstStyle/>
                    <a:p>
                      <a:pPr algn="l">
                        <a:lnSpc>
                          <a:spcPts val="1120"/>
                        </a:lnSpc>
                        <a:defRPr/>
                      </a:pPr>
                      <a:r>
                        <a:rPr lang="en-US" sz="800">
                          <a:solidFill>
                            <a:srgbClr val="000000"/>
                          </a:solidFill>
                          <a:latin typeface="Poppins Medium"/>
                        </a:rPr>
                        <a:t>Goal in context</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Mencari shelter yang cocok untuk adopsi hewan peliharaan</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83852">
                <a:tc>
                  <a:txBody>
                    <a:bodyPr anchor="t" rtlCol="false"/>
                    <a:lstStyle/>
                    <a:p>
                      <a:pPr algn="l">
                        <a:lnSpc>
                          <a:spcPts val="1120"/>
                        </a:lnSpc>
                        <a:defRPr/>
                      </a:pPr>
                      <a:r>
                        <a:rPr lang="en-US" sz="800">
                          <a:solidFill>
                            <a:srgbClr val="000000"/>
                          </a:solidFill>
                          <a:latin typeface="Poppins Medium"/>
                        </a:rPr>
                        <a:t>Pre-conditions</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sudah login ke akunnya</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83852">
                <a:tc>
                  <a:txBody>
                    <a:bodyPr anchor="t" rtlCol="false"/>
                    <a:lstStyle/>
                    <a:p>
                      <a:pPr algn="l">
                        <a:lnSpc>
                          <a:spcPts val="1120"/>
                        </a:lnSpc>
                        <a:defRPr/>
                      </a:pPr>
                      <a:r>
                        <a:rPr lang="en-US" sz="800">
                          <a:solidFill>
                            <a:srgbClr val="000000"/>
                          </a:solidFill>
                          <a:latin typeface="Poppins Medium"/>
                        </a:rPr>
                        <a:t>Trigger</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ingin mencari shelter</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1213875">
                <a:tc>
                  <a:txBody>
                    <a:bodyPr anchor="t" rtlCol="false"/>
                    <a:lstStyle/>
                    <a:p>
                      <a:pPr algn="l">
                        <a:lnSpc>
                          <a:spcPts val="1120"/>
                        </a:lnSpc>
                        <a:defRPr/>
                      </a:pPr>
                      <a:r>
                        <a:rPr lang="en-US" sz="800">
                          <a:solidFill>
                            <a:srgbClr val="000000"/>
                          </a:solidFill>
                          <a:latin typeface="Poppins Medium"/>
                        </a:rPr>
                        <a:t>Scenario</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membuka halaman pencarian shelter User memilih kategori shelter yang diinginkan</a:t>
                      </a:r>
                      <a:endParaRPr lang="en-US" sz="1100"/>
                    </a:p>
                    <a:p>
                      <a:pPr>
                        <a:lnSpc>
                          <a:spcPts val="1120"/>
                        </a:lnSpc>
                      </a:pPr>
                      <a:r>
                        <a:rPr lang="en-US" sz="800">
                          <a:solidFill>
                            <a:srgbClr val="000000"/>
                          </a:solidFill>
                          <a:latin typeface="Poppins Medium"/>
                        </a:rPr>
                        <a:t>User memilih filter yang diinginkan</a:t>
                      </a:r>
                    </a:p>
                    <a:p>
                      <a:pPr>
                        <a:lnSpc>
                          <a:spcPts val="1120"/>
                        </a:lnSpc>
                      </a:pPr>
                      <a:r>
                        <a:rPr lang="en-US" sz="800">
                          <a:solidFill>
                            <a:srgbClr val="000000"/>
                          </a:solidFill>
                          <a:latin typeface="Poppins Medium"/>
                        </a:rPr>
                        <a:t>User melihat daftar shelter yang cocok dengan kategori dan filter yang dipilih</a:t>
                      </a:r>
                    </a:p>
                    <a:p>
                      <a:pPr>
                        <a:lnSpc>
                          <a:spcPts val="1120"/>
                        </a:lnSpc>
                      </a:pPr>
                      <a:r>
                        <a:rPr lang="en-US" sz="800">
                          <a:solidFill>
                            <a:srgbClr val="000000"/>
                          </a:solidFill>
                          <a:latin typeface="Poppins Medium"/>
                        </a:rPr>
                        <a:t>User memilih shelter yang diinginkan</a:t>
                      </a:r>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848864">
                <a:tc>
                  <a:txBody>
                    <a:bodyPr anchor="t" rtlCol="false"/>
                    <a:lstStyle/>
                    <a:p>
                      <a:pPr algn="l">
                        <a:lnSpc>
                          <a:spcPts val="1120"/>
                        </a:lnSpc>
                        <a:defRPr/>
                      </a:pPr>
                      <a:r>
                        <a:rPr lang="en-US" sz="800">
                          <a:solidFill>
                            <a:srgbClr val="000000"/>
                          </a:solidFill>
                          <a:latin typeface="Poppins Medium"/>
                        </a:rPr>
                        <a:t>Exceptions</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Jika tidak ada shelter yang cocok dengan kategori dan filter yang dipilih, sistem akan menampilkan pesan "Shelter tidak ditemukan"</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83852">
                <a:tc>
                  <a:txBody>
                    <a:bodyPr anchor="t" rtlCol="false"/>
                    <a:lstStyle/>
                    <a:p>
                      <a:pPr algn="l">
                        <a:lnSpc>
                          <a:spcPts val="1120"/>
                        </a:lnSpc>
                        <a:defRPr/>
                      </a:pPr>
                      <a:r>
                        <a:rPr lang="en-US" sz="800">
                          <a:solidFill>
                            <a:srgbClr val="000000"/>
                          </a:solidFill>
                          <a:latin typeface="Poppins Medium"/>
                        </a:rPr>
                        <a:t>Priority</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Tinggi</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83852">
                <a:tc>
                  <a:txBody>
                    <a:bodyPr anchor="t" rtlCol="false"/>
                    <a:lstStyle/>
                    <a:p>
                      <a:pPr algn="l">
                        <a:lnSpc>
                          <a:spcPts val="1120"/>
                        </a:lnSpc>
                        <a:defRPr/>
                      </a:pPr>
                      <a:r>
                        <a:rPr lang="en-US" sz="800">
                          <a:solidFill>
                            <a:srgbClr val="000000"/>
                          </a:solidFill>
                          <a:latin typeface="Poppins Medium"/>
                        </a:rPr>
                        <a:t>When available</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Setiap saat</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83852">
                <a:tc>
                  <a:txBody>
                    <a:bodyPr anchor="t" rtlCol="false"/>
                    <a:lstStyle/>
                    <a:p>
                      <a:pPr algn="l">
                        <a:lnSpc>
                          <a:spcPts val="1120"/>
                        </a:lnSpc>
                        <a:defRPr/>
                      </a:pPr>
                      <a:r>
                        <a:rPr lang="en-US" sz="800">
                          <a:solidFill>
                            <a:srgbClr val="000000"/>
                          </a:solidFill>
                          <a:latin typeface="Poppins Medium"/>
                        </a:rPr>
                        <a:t>Frequency of use</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Sering</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83852">
                <a:tc>
                  <a:txBody>
                    <a:bodyPr anchor="t" rtlCol="false"/>
                    <a:lstStyle/>
                    <a:p>
                      <a:pPr algn="l">
                        <a:lnSpc>
                          <a:spcPts val="1120"/>
                        </a:lnSpc>
                        <a:defRPr/>
                      </a:pPr>
                      <a:r>
                        <a:rPr lang="en-US" sz="800">
                          <a:solidFill>
                            <a:srgbClr val="000000"/>
                          </a:solidFill>
                          <a:latin typeface="Poppins Medium"/>
                        </a:rPr>
                        <a:t>Channel to actor</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Website</a:t>
                      </a:r>
                      <a:endParaRPr lang="en-US" sz="1100"/>
                    </a:p>
                  </a:txBody>
                  <a:tcPr marL="171450" marR="171450" marT="171450" marB="1714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bl>
          </a:graphicData>
        </a:graphic>
      </p:graphicFrame>
      <p:graphicFrame>
        <p:nvGraphicFramePr>
          <p:cNvPr name="Table 8" id="8"/>
          <p:cNvGraphicFramePr>
            <a:graphicFrameLocks noGrp="true"/>
          </p:cNvGraphicFramePr>
          <p:nvPr/>
        </p:nvGraphicFramePr>
        <p:xfrm>
          <a:off x="6673062" y="1895475"/>
          <a:ext cx="3539770" cy="6544740"/>
        </p:xfrm>
        <a:graphic>
          <a:graphicData uri="http://schemas.openxmlformats.org/drawingml/2006/table">
            <a:tbl>
              <a:tblPr/>
              <a:tblGrid>
                <a:gridCol w="1108921"/>
                <a:gridCol w="2430848"/>
              </a:tblGrid>
              <a:tr h="477153">
                <a:tc>
                  <a:txBody>
                    <a:bodyPr anchor="t" rtlCol="false"/>
                    <a:lstStyle/>
                    <a:p>
                      <a:pPr algn="l">
                        <a:lnSpc>
                          <a:spcPts val="1120"/>
                        </a:lnSpc>
                        <a:defRPr/>
                      </a:pPr>
                      <a:r>
                        <a:rPr lang="en-US" sz="800">
                          <a:solidFill>
                            <a:srgbClr val="000000"/>
                          </a:solidFill>
                          <a:latin typeface="Poppins Medium"/>
                        </a:rPr>
                        <a:t>Use Case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Wishlist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81607">
                <a:tc>
                  <a:txBody>
                    <a:bodyPr anchor="t" rtlCol="false"/>
                    <a:lstStyle/>
                    <a:p>
                      <a:pPr algn="l">
                        <a:lnSpc>
                          <a:spcPts val="1120"/>
                        </a:lnSpc>
                        <a:defRPr/>
                      </a:pPr>
                      <a:r>
                        <a:rPr lang="en-US" sz="800">
                          <a:solidFill>
                            <a:srgbClr val="000000"/>
                          </a:solidFill>
                          <a:latin typeface="Poppins Medium"/>
                        </a:rPr>
                        <a:t>Primary Actor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81607">
                <a:tc>
                  <a:txBody>
                    <a:bodyPr anchor="t" rtlCol="false"/>
                    <a:lstStyle/>
                    <a:p>
                      <a:pPr algn="l">
                        <a:lnSpc>
                          <a:spcPts val="1120"/>
                        </a:lnSpc>
                        <a:defRPr/>
                      </a:pPr>
                      <a:r>
                        <a:rPr lang="en-US" sz="800">
                          <a:solidFill>
                            <a:srgbClr val="000000"/>
                          </a:solidFill>
                          <a:latin typeface="Poppins Medium"/>
                        </a:rPr>
                        <a:t>Goal in context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Menambahkan hewan peliharaan ke wishlist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648213">
                <a:tc>
                  <a:txBody>
                    <a:bodyPr anchor="t" rtlCol="false"/>
                    <a:lstStyle/>
                    <a:p>
                      <a:pPr algn="l">
                        <a:lnSpc>
                          <a:spcPts val="1120"/>
                        </a:lnSpc>
                        <a:defRPr/>
                      </a:pPr>
                      <a:r>
                        <a:rPr lang="en-US" sz="800">
                          <a:solidFill>
                            <a:srgbClr val="000000"/>
                          </a:solidFill>
                          <a:latin typeface="Poppins Medium"/>
                        </a:rPr>
                        <a:t>Pre-conditions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sudah login ke akunnya</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65105">
                <a:tc>
                  <a:txBody>
                    <a:bodyPr anchor="t" rtlCol="false"/>
                    <a:lstStyle/>
                    <a:p>
                      <a:pPr algn="l">
                        <a:lnSpc>
                          <a:spcPts val="1120"/>
                        </a:lnSpc>
                        <a:defRPr/>
                      </a:pPr>
                      <a:r>
                        <a:rPr lang="en-US" sz="800">
                          <a:solidFill>
                            <a:srgbClr val="000000"/>
                          </a:solidFill>
                          <a:latin typeface="Poppins Medium"/>
                        </a:rPr>
                        <a:t>Trigger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ingin menambahkan hewan peliharaan ke wishlist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935955">
                <a:tc>
                  <a:txBody>
                    <a:bodyPr anchor="t" rtlCol="false"/>
                    <a:lstStyle/>
                    <a:p>
                      <a:pPr algn="l">
                        <a:lnSpc>
                          <a:spcPts val="1120"/>
                        </a:lnSpc>
                        <a:defRPr/>
                      </a:pPr>
                      <a:r>
                        <a:rPr lang="en-US" sz="800">
                          <a:solidFill>
                            <a:srgbClr val="000000"/>
                          </a:solidFill>
                          <a:latin typeface="Poppins Medium"/>
                        </a:rPr>
                        <a:t>Scenario</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membuka halaman detail hewan peliharaan</a:t>
                      </a:r>
                      <a:endParaRPr lang="en-US" sz="1100"/>
                    </a:p>
                    <a:p>
                      <a:pPr>
                        <a:lnSpc>
                          <a:spcPts val="1120"/>
                        </a:lnSpc>
                      </a:pPr>
                      <a:r>
                        <a:rPr lang="en-US" sz="800">
                          <a:solidFill>
                            <a:srgbClr val="000000"/>
                          </a:solidFill>
                          <a:latin typeface="Poppins Medium"/>
                        </a:rPr>
                        <a:t>User memilih tombol "Tambahkan ke Wishlist" </a:t>
                      </a:r>
                    </a:p>
                    <a:p>
                      <a:pPr>
                        <a:lnSpc>
                          <a:spcPts val="1120"/>
                        </a:lnSpc>
                      </a:pPr>
                      <a:r>
                        <a:rPr lang="en-US" sz="800">
                          <a:solidFill>
                            <a:srgbClr val="000000"/>
                          </a:solidFill>
                          <a:latin typeface="Poppins Medium"/>
                        </a:rPr>
                        <a:t>Sistem menambahkan hewan peliharaan ke wishlist user</a:t>
                      </a:r>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33124">
                <a:tc>
                  <a:txBody>
                    <a:bodyPr anchor="t" rtlCol="false"/>
                    <a:lstStyle/>
                    <a:p>
                      <a:pPr algn="l">
                        <a:lnSpc>
                          <a:spcPts val="1120"/>
                        </a:lnSpc>
                        <a:defRPr/>
                      </a:pPr>
                      <a:r>
                        <a:rPr lang="en-US" sz="800">
                          <a:solidFill>
                            <a:srgbClr val="000000"/>
                          </a:solidFill>
                          <a:latin typeface="Poppins Medium"/>
                        </a:rPr>
                        <a:t>Exceptions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77153">
                <a:tc>
                  <a:txBody>
                    <a:bodyPr anchor="t" rtlCol="false"/>
                    <a:lstStyle/>
                    <a:p>
                      <a:pPr algn="l">
                        <a:lnSpc>
                          <a:spcPts val="1120"/>
                        </a:lnSpc>
                        <a:defRPr/>
                      </a:pPr>
                      <a:r>
                        <a:rPr lang="en-US" sz="800">
                          <a:solidFill>
                            <a:srgbClr val="000000"/>
                          </a:solidFill>
                          <a:latin typeface="Poppins Medium"/>
                        </a:rPr>
                        <a:t>Priority</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Sedang</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81607">
                <a:tc>
                  <a:txBody>
                    <a:bodyPr anchor="t" rtlCol="false"/>
                    <a:lstStyle/>
                    <a:p>
                      <a:pPr algn="l">
                        <a:lnSpc>
                          <a:spcPts val="1120"/>
                        </a:lnSpc>
                        <a:defRPr/>
                      </a:pPr>
                      <a:r>
                        <a:rPr lang="en-US" sz="800">
                          <a:solidFill>
                            <a:srgbClr val="000000"/>
                          </a:solidFill>
                          <a:latin typeface="Poppins Medium"/>
                        </a:rPr>
                        <a:t>When available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Setiap saat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81607">
                <a:tc>
                  <a:txBody>
                    <a:bodyPr anchor="t" rtlCol="false"/>
                    <a:lstStyle/>
                    <a:p>
                      <a:pPr algn="l">
                        <a:lnSpc>
                          <a:spcPts val="1120"/>
                        </a:lnSpc>
                        <a:defRPr/>
                      </a:pPr>
                      <a:r>
                        <a:rPr lang="en-US" sz="800">
                          <a:solidFill>
                            <a:srgbClr val="000000"/>
                          </a:solidFill>
                          <a:latin typeface="Poppins Medium"/>
                        </a:rPr>
                        <a:t>Frequency of use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Sedang</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81607">
                <a:tc>
                  <a:txBody>
                    <a:bodyPr anchor="t" rtlCol="false"/>
                    <a:lstStyle/>
                    <a:p>
                      <a:pPr algn="l">
                        <a:lnSpc>
                          <a:spcPts val="1120"/>
                        </a:lnSpc>
                        <a:defRPr/>
                      </a:pPr>
                      <a:r>
                        <a:rPr lang="en-US" sz="800">
                          <a:solidFill>
                            <a:srgbClr val="000000"/>
                          </a:solidFill>
                          <a:latin typeface="Poppins Medium"/>
                        </a:rPr>
                        <a:t>Channel to actor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Website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bl>
          </a:graphicData>
        </a:graphic>
      </p:graphicFrame>
      <p:graphicFrame>
        <p:nvGraphicFramePr>
          <p:cNvPr name="Table 9" id="9"/>
          <p:cNvGraphicFramePr>
            <a:graphicFrameLocks noGrp="true"/>
          </p:cNvGraphicFramePr>
          <p:nvPr/>
        </p:nvGraphicFramePr>
        <p:xfrm>
          <a:off x="11017248" y="1895475"/>
          <a:ext cx="4081634" cy="6544740"/>
        </p:xfrm>
        <a:graphic>
          <a:graphicData uri="http://schemas.openxmlformats.org/drawingml/2006/table">
            <a:tbl>
              <a:tblPr/>
              <a:tblGrid>
                <a:gridCol w="1478423"/>
                <a:gridCol w="2603211"/>
              </a:tblGrid>
              <a:tr h="418178">
                <a:tc>
                  <a:txBody>
                    <a:bodyPr anchor="t" rtlCol="false"/>
                    <a:lstStyle/>
                    <a:p>
                      <a:pPr algn="l">
                        <a:lnSpc>
                          <a:spcPts val="1120"/>
                        </a:lnSpc>
                        <a:defRPr/>
                      </a:pPr>
                      <a:r>
                        <a:rPr lang="en-US" sz="800">
                          <a:solidFill>
                            <a:srgbClr val="000000"/>
                          </a:solidFill>
                          <a:latin typeface="Poppins Medium"/>
                        </a:rPr>
                        <a:t>Use Case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Artikel</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8178">
                <a:tc>
                  <a:txBody>
                    <a:bodyPr anchor="t" rtlCol="false"/>
                    <a:lstStyle/>
                    <a:p>
                      <a:pPr algn="l">
                        <a:lnSpc>
                          <a:spcPts val="1120"/>
                        </a:lnSpc>
                        <a:defRPr/>
                      </a:pPr>
                      <a:r>
                        <a:rPr lang="en-US" sz="800">
                          <a:solidFill>
                            <a:srgbClr val="000000"/>
                          </a:solidFill>
                          <a:latin typeface="Poppins Medium"/>
                        </a:rPr>
                        <a:t>Primary Actor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665670">
                <a:tc>
                  <a:txBody>
                    <a:bodyPr anchor="t" rtlCol="false"/>
                    <a:lstStyle/>
                    <a:p>
                      <a:pPr algn="l">
                        <a:lnSpc>
                          <a:spcPts val="1120"/>
                        </a:lnSpc>
                        <a:defRPr/>
                      </a:pPr>
                      <a:r>
                        <a:rPr lang="en-US" sz="800">
                          <a:solidFill>
                            <a:srgbClr val="000000"/>
                          </a:solidFill>
                          <a:latin typeface="Poppins Medium"/>
                        </a:rPr>
                        <a:t>Goal in Context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ingin membaca artikel tentang tutorial dan cara merawat hewan peliharaan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6191">
                <a:tc>
                  <a:txBody>
                    <a:bodyPr anchor="t" rtlCol="false"/>
                    <a:lstStyle/>
                    <a:p>
                      <a:pPr algn="l">
                        <a:lnSpc>
                          <a:spcPts val="1120"/>
                        </a:lnSpc>
                        <a:defRPr/>
                      </a:pPr>
                      <a:r>
                        <a:rPr lang="en-US" sz="800">
                          <a:solidFill>
                            <a:srgbClr val="000000"/>
                          </a:solidFill>
                          <a:latin typeface="Poppins Medium"/>
                        </a:rPr>
                        <a:t>Pre-conditions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telah melakukan login ke dalam sistem</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68112">
                <a:tc>
                  <a:txBody>
                    <a:bodyPr anchor="t" rtlCol="false"/>
                    <a:lstStyle/>
                    <a:p>
                      <a:pPr algn="l">
                        <a:lnSpc>
                          <a:spcPts val="1120"/>
                        </a:lnSpc>
                        <a:defRPr/>
                      </a:pPr>
                      <a:r>
                        <a:rPr lang="en-US" sz="800">
                          <a:solidFill>
                            <a:srgbClr val="000000"/>
                          </a:solidFill>
                          <a:latin typeface="Poppins Medium"/>
                        </a:rPr>
                        <a:t>Trigger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memilih opsi "Artikel"</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923221">
                <a:tc>
                  <a:txBody>
                    <a:bodyPr anchor="t" rtlCol="false"/>
                    <a:lstStyle/>
                    <a:p>
                      <a:pPr algn="l">
                        <a:lnSpc>
                          <a:spcPts val="1120"/>
                        </a:lnSpc>
                        <a:defRPr/>
                      </a:pPr>
                      <a:r>
                        <a:rPr lang="en-US" sz="800">
                          <a:solidFill>
                            <a:srgbClr val="000000"/>
                          </a:solidFill>
                          <a:latin typeface="Poppins Medium"/>
                        </a:rPr>
                        <a:t>Scenario</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1. Sistem menampilkan daftar artikel&lt;br&gt;2. User memilih artikel yang ingin dibaca&lt;br&gt;3. Sistem menampilkan artikel yang dipilih&lt;br&gt;4. User membaca artikel</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68112">
                <a:tc>
                  <a:txBody>
                    <a:bodyPr anchor="t" rtlCol="false"/>
                    <a:lstStyle/>
                    <a:p>
                      <a:pPr algn="l">
                        <a:lnSpc>
                          <a:spcPts val="1120"/>
                        </a:lnSpc>
                        <a:defRPr/>
                      </a:pPr>
                      <a:r>
                        <a:rPr lang="en-US" sz="800">
                          <a:solidFill>
                            <a:srgbClr val="000000"/>
                          </a:solidFill>
                          <a:latin typeface="Poppins Medium"/>
                        </a:rPr>
                        <a:t>Exceptions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Artikel yang dipilih tidak tersedia</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8178">
                <a:tc>
                  <a:txBody>
                    <a:bodyPr anchor="t" rtlCol="false"/>
                    <a:lstStyle/>
                    <a:p>
                      <a:pPr algn="l">
                        <a:lnSpc>
                          <a:spcPts val="1120"/>
                        </a:lnSpc>
                        <a:defRPr/>
                      </a:pPr>
                      <a:r>
                        <a:rPr lang="en-US" sz="800">
                          <a:solidFill>
                            <a:srgbClr val="000000"/>
                          </a:solidFill>
                          <a:latin typeface="Poppins Medium"/>
                        </a:rPr>
                        <a:t>Priority</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Tinggi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8178">
                <a:tc>
                  <a:txBody>
                    <a:bodyPr anchor="t" rtlCol="false"/>
                    <a:lstStyle/>
                    <a:p>
                      <a:pPr algn="l">
                        <a:lnSpc>
                          <a:spcPts val="1120"/>
                        </a:lnSpc>
                        <a:defRPr/>
                      </a:pPr>
                      <a:r>
                        <a:rPr lang="en-US" sz="800">
                          <a:solidFill>
                            <a:srgbClr val="000000"/>
                          </a:solidFill>
                          <a:latin typeface="Poppins Medium"/>
                        </a:rPr>
                        <a:t>When Available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Setiap saat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8178">
                <a:tc>
                  <a:txBody>
                    <a:bodyPr anchor="t" rtlCol="false"/>
                    <a:lstStyle/>
                    <a:p>
                      <a:pPr algn="l">
                        <a:lnSpc>
                          <a:spcPts val="1120"/>
                        </a:lnSpc>
                        <a:defRPr/>
                      </a:pPr>
                      <a:r>
                        <a:rPr lang="en-US" sz="800">
                          <a:solidFill>
                            <a:srgbClr val="000000"/>
                          </a:solidFill>
                          <a:latin typeface="Poppins Medium"/>
                        </a:rPr>
                        <a:t>Frequency of Use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Tinggi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8178">
                <a:tc>
                  <a:txBody>
                    <a:bodyPr anchor="t" rtlCol="false"/>
                    <a:lstStyle/>
                    <a:p>
                      <a:pPr algn="l">
                        <a:lnSpc>
                          <a:spcPts val="1120"/>
                        </a:lnSpc>
                        <a:defRPr/>
                      </a:pPr>
                      <a:r>
                        <a:rPr lang="en-US" sz="800">
                          <a:solidFill>
                            <a:srgbClr val="000000"/>
                          </a:solidFill>
                          <a:latin typeface="Poppins Medium"/>
                        </a:rPr>
                        <a:t>Channel to Actor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Web</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8178">
                <a:tc>
                  <a:txBody>
                    <a:bodyPr anchor="t" rtlCol="false"/>
                    <a:lstStyle/>
                    <a:p>
                      <a:pPr algn="l">
                        <a:lnSpc>
                          <a:spcPts val="1120"/>
                        </a:lnSpc>
                        <a:defRPr/>
                      </a:pPr>
                      <a:r>
                        <a:rPr lang="en-US" sz="800">
                          <a:solidFill>
                            <a:srgbClr val="000000"/>
                          </a:solidFill>
                          <a:latin typeface="Poppins Medium"/>
                        </a:rPr>
                        <a:t>Secondary Actors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Admin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6191">
                <a:tc>
                  <a:txBody>
                    <a:bodyPr anchor="t" rtlCol="false"/>
                    <a:lstStyle/>
                    <a:p>
                      <a:pPr algn="l">
                        <a:lnSpc>
                          <a:spcPts val="1120"/>
                        </a:lnSpc>
                        <a:defRPr/>
                      </a:pPr>
                      <a:r>
                        <a:rPr lang="en-US" sz="800">
                          <a:solidFill>
                            <a:srgbClr val="000000"/>
                          </a:solidFill>
                          <a:latin typeface="Poppins Medium"/>
                        </a:rPr>
                        <a:t>Channels to Secondary Actors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Web</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bl>
          </a:graphicData>
        </a:graphic>
      </p:graphicFrame>
      <p:sp>
        <p:nvSpPr>
          <p:cNvPr name="TextBox 10" id="10"/>
          <p:cNvSpPr txBox="true"/>
          <p:nvPr/>
        </p:nvSpPr>
        <p:spPr>
          <a:xfrm rot="0">
            <a:off x="5168355" y="688086"/>
            <a:ext cx="7951290" cy="786003"/>
          </a:xfrm>
          <a:prstGeom prst="rect">
            <a:avLst/>
          </a:prstGeom>
        </p:spPr>
        <p:txBody>
          <a:bodyPr anchor="t" rtlCol="false" tIns="0" lIns="0" bIns="0" rIns="0">
            <a:spAutoFit/>
          </a:bodyPr>
          <a:lstStyle/>
          <a:p>
            <a:pPr algn="ctr">
              <a:lnSpc>
                <a:spcPts val="5840"/>
              </a:lnSpc>
            </a:pPr>
            <a:r>
              <a:rPr lang="en-US" sz="5899">
                <a:solidFill>
                  <a:srgbClr val="A9AFE3"/>
                </a:solidFill>
                <a:latin typeface="Lazydog"/>
              </a:rPr>
              <a:t>USE CASE DESCRIPTION</a:t>
            </a:r>
          </a:p>
        </p:txBody>
      </p:sp>
      <p:sp>
        <p:nvSpPr>
          <p:cNvPr name="TextBox 11" id="11"/>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2" id="12"/>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1197854" y="1853286"/>
          <a:ext cx="4583560" cy="6574767"/>
        </p:xfrm>
        <a:graphic>
          <a:graphicData uri="http://schemas.openxmlformats.org/drawingml/2006/table">
            <a:tbl>
              <a:tblPr/>
              <a:tblGrid>
                <a:gridCol w="1810951"/>
                <a:gridCol w="2772609"/>
              </a:tblGrid>
              <a:tr h="415938">
                <a:tc>
                  <a:txBody>
                    <a:bodyPr anchor="t" rtlCol="false"/>
                    <a:lstStyle/>
                    <a:p>
                      <a:pPr algn="l">
                        <a:lnSpc>
                          <a:spcPts val="1120"/>
                        </a:lnSpc>
                        <a:defRPr/>
                      </a:pPr>
                      <a:r>
                        <a:rPr lang="en-US" sz="800">
                          <a:solidFill>
                            <a:srgbClr val="000000"/>
                          </a:solidFill>
                          <a:latin typeface="Poppins Medium"/>
                        </a:rPr>
                        <a:t>Use Case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Deskripsi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38">
                <a:tc>
                  <a:txBody>
                    <a:bodyPr anchor="t" rtlCol="false"/>
                    <a:lstStyle/>
                    <a:p>
                      <a:pPr algn="l">
                        <a:lnSpc>
                          <a:spcPts val="1120"/>
                        </a:lnSpc>
                        <a:defRPr/>
                      </a:pPr>
                      <a:r>
                        <a:rPr lang="en-US" sz="800">
                          <a:solidFill>
                            <a:srgbClr val="000000"/>
                          </a:solidFill>
                          <a:latin typeface="Poppins Medium"/>
                        </a:rPr>
                        <a:t>Nama</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Profile Animal</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38">
                <a:tc>
                  <a:txBody>
                    <a:bodyPr anchor="t" rtlCol="false"/>
                    <a:lstStyle/>
                    <a:p>
                      <a:pPr algn="l">
                        <a:lnSpc>
                          <a:spcPts val="1120"/>
                        </a:lnSpc>
                        <a:defRPr/>
                      </a:pPr>
                      <a:r>
                        <a:rPr lang="en-US" sz="800">
                          <a:solidFill>
                            <a:srgbClr val="000000"/>
                          </a:solidFill>
                          <a:latin typeface="Poppins Medium"/>
                        </a:rPr>
                        <a:t>Aktor Utama</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25810">
                <a:tc>
                  <a:txBody>
                    <a:bodyPr anchor="t" rtlCol="false"/>
                    <a:lstStyle/>
                    <a:p>
                      <a:pPr algn="l">
                        <a:lnSpc>
                          <a:spcPts val="1120"/>
                        </a:lnSpc>
                        <a:defRPr/>
                      </a:pPr>
                      <a:r>
                        <a:rPr lang="en-US" sz="800">
                          <a:solidFill>
                            <a:srgbClr val="000000"/>
                          </a:solidFill>
                          <a:latin typeface="Poppins Medium"/>
                        </a:rPr>
                        <a:t>Goal dalam Konteks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Melihat informasi tentang hewan yang diadopsi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266">
                <a:tc>
                  <a:txBody>
                    <a:bodyPr anchor="t" rtlCol="false"/>
                    <a:lstStyle/>
                    <a:p>
                      <a:pPr algn="l">
                        <a:lnSpc>
                          <a:spcPts val="1120"/>
                        </a:lnSpc>
                        <a:defRPr/>
                      </a:pPr>
                      <a:r>
                        <a:rPr lang="en-US" sz="800">
                          <a:solidFill>
                            <a:srgbClr val="000000"/>
                          </a:solidFill>
                          <a:latin typeface="Poppins Medium"/>
                        </a:rPr>
                        <a:t>Pre-kondisi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sudah login dan mengakses profil hewan yang ingin dilihat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38">
                <a:tc>
                  <a:txBody>
                    <a:bodyPr anchor="t" rtlCol="false"/>
                    <a:lstStyle/>
                    <a:p>
                      <a:pPr algn="l">
                        <a:lnSpc>
                          <a:spcPts val="1120"/>
                        </a:lnSpc>
                        <a:defRPr/>
                      </a:pPr>
                      <a:r>
                        <a:rPr lang="en-US" sz="800">
                          <a:solidFill>
                            <a:srgbClr val="000000"/>
                          </a:solidFill>
                          <a:latin typeface="Poppins Medium"/>
                        </a:rPr>
                        <a:t>Trigger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memilih profil hewan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899785">
                <a:tc>
                  <a:txBody>
                    <a:bodyPr anchor="t" rtlCol="false"/>
                    <a:lstStyle/>
                    <a:p>
                      <a:pPr algn="l">
                        <a:lnSpc>
                          <a:spcPts val="1120"/>
                        </a:lnSpc>
                        <a:defRPr/>
                      </a:pPr>
                      <a:r>
                        <a:rPr lang="en-US" sz="800">
                          <a:solidFill>
                            <a:srgbClr val="000000"/>
                          </a:solidFill>
                          <a:latin typeface="Poppins Medium"/>
                        </a:rPr>
                        <a:t>Scenario</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1. User memilih profil hewan. &lt;br&gt; 2. User melihat informasi umum tentang hewan, seperti nama, jenis, umur, dan deskripsi. &lt;br&gt; 3. User melihat riwayat kesehatan dan perawatan hewan. &lt;br&gt; 4. User dapat menambahkan hewan ke wishlist atau favorit.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6523">
                <a:tc>
                  <a:txBody>
                    <a:bodyPr anchor="t" rtlCol="false"/>
                    <a:lstStyle/>
                    <a:p>
                      <a:pPr algn="l">
                        <a:lnSpc>
                          <a:spcPts val="1120"/>
                        </a:lnSpc>
                        <a:defRPr/>
                      </a:pPr>
                      <a:r>
                        <a:rPr lang="en-US" sz="800">
                          <a:solidFill>
                            <a:srgbClr val="000000"/>
                          </a:solidFill>
                          <a:latin typeface="Poppins Medium"/>
                        </a:rPr>
                        <a:t>Exceptions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1. Profil hewan tidak ditemukan. &lt;br&gt; 2. Informasi yang ditampilkan tidak lengkap atau tidak akurat.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38">
                <a:tc>
                  <a:txBody>
                    <a:bodyPr anchor="t" rtlCol="false"/>
                    <a:lstStyle/>
                    <a:p>
                      <a:pPr algn="l">
                        <a:lnSpc>
                          <a:spcPts val="1120"/>
                        </a:lnSpc>
                        <a:defRPr/>
                      </a:pPr>
                      <a:r>
                        <a:rPr lang="en-US" sz="800">
                          <a:solidFill>
                            <a:srgbClr val="000000"/>
                          </a:solidFill>
                          <a:latin typeface="Poppins Medium"/>
                        </a:rPr>
                        <a:t>Prioritas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Tinggi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38">
                <a:tc>
                  <a:txBody>
                    <a:bodyPr anchor="t" rtlCol="false"/>
                    <a:lstStyle/>
                    <a:p>
                      <a:pPr algn="l">
                        <a:lnSpc>
                          <a:spcPts val="1120"/>
                        </a:lnSpc>
                        <a:defRPr/>
                      </a:pPr>
                      <a:r>
                        <a:rPr lang="en-US" sz="800">
                          <a:solidFill>
                            <a:srgbClr val="000000"/>
                          </a:solidFill>
                          <a:latin typeface="Poppins Medium"/>
                        </a:rPr>
                        <a:t>Ketersediaan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Setiap saat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38">
                <a:tc>
                  <a:txBody>
                    <a:bodyPr anchor="t" rtlCol="false"/>
                    <a:lstStyle/>
                    <a:p>
                      <a:pPr algn="l">
                        <a:lnSpc>
                          <a:spcPts val="1120"/>
                        </a:lnSpc>
                        <a:defRPr/>
                      </a:pPr>
                      <a:r>
                        <a:rPr lang="en-US" sz="800">
                          <a:solidFill>
                            <a:srgbClr val="000000"/>
                          </a:solidFill>
                          <a:latin typeface="Poppins Medium"/>
                        </a:rPr>
                        <a:t>Frekuensi Penggunaan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Sangat sering</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38">
                <a:tc>
                  <a:txBody>
                    <a:bodyPr anchor="t" rtlCol="false"/>
                    <a:lstStyle/>
                    <a:p>
                      <a:pPr algn="l">
                        <a:lnSpc>
                          <a:spcPts val="1120"/>
                        </a:lnSpc>
                        <a:defRPr/>
                      </a:pPr>
                      <a:r>
                        <a:rPr lang="en-US" sz="800">
                          <a:solidFill>
                            <a:srgbClr val="000000"/>
                          </a:solidFill>
                          <a:latin typeface="Poppins Medium"/>
                        </a:rPr>
                        <a:t>Saluran ke Aktor Utama</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Website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38">
                <a:tc>
                  <a:txBody>
                    <a:bodyPr anchor="t" rtlCol="false"/>
                    <a:lstStyle/>
                    <a:p>
                      <a:pPr algn="l">
                        <a:lnSpc>
                          <a:spcPts val="1120"/>
                        </a:lnSpc>
                        <a:defRPr/>
                      </a:pPr>
                      <a:r>
                        <a:rPr lang="en-US" sz="800">
                          <a:solidFill>
                            <a:srgbClr val="000000"/>
                          </a:solidFill>
                          <a:latin typeface="Poppins Medium"/>
                        </a:rPr>
                        <a:t>Aktor Pendukung</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Shelter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38">
                <a:tc>
                  <a:txBody>
                    <a:bodyPr anchor="t" rtlCol="false"/>
                    <a:lstStyle/>
                    <a:p>
                      <a:pPr algn="l">
                        <a:lnSpc>
                          <a:spcPts val="1120"/>
                        </a:lnSpc>
                        <a:defRPr/>
                      </a:pPr>
                      <a:r>
                        <a:rPr lang="en-US" sz="800">
                          <a:solidFill>
                            <a:srgbClr val="000000"/>
                          </a:solidFill>
                          <a:latin typeface="Poppins Medium"/>
                        </a:rPr>
                        <a:t>Saluran ke Aktor Pendukung</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Email, Telepon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bl>
          </a:graphicData>
        </a:graphic>
      </p:graphicFrame>
      <p:graphicFrame>
        <p:nvGraphicFramePr>
          <p:cNvPr name="Table 8" id="8"/>
          <p:cNvGraphicFramePr>
            <a:graphicFrameLocks noGrp="true"/>
          </p:cNvGraphicFramePr>
          <p:nvPr/>
        </p:nvGraphicFramePr>
        <p:xfrm>
          <a:off x="6679326" y="1853286"/>
          <a:ext cx="4669324" cy="6688667"/>
        </p:xfrm>
        <a:graphic>
          <a:graphicData uri="http://schemas.openxmlformats.org/drawingml/2006/table">
            <a:tbl>
              <a:tblPr/>
              <a:tblGrid>
                <a:gridCol w="1555639"/>
                <a:gridCol w="3113685"/>
              </a:tblGrid>
              <a:tr h="415920">
                <a:tc>
                  <a:txBody>
                    <a:bodyPr anchor="t" rtlCol="false"/>
                    <a:lstStyle/>
                    <a:p>
                      <a:pPr algn="l">
                        <a:lnSpc>
                          <a:spcPts val="1120"/>
                        </a:lnSpc>
                        <a:defRPr/>
                      </a:pPr>
                      <a:r>
                        <a:rPr lang="en-US" sz="800">
                          <a:solidFill>
                            <a:srgbClr val="000000"/>
                          </a:solidFill>
                          <a:latin typeface="Poppins Medium"/>
                        </a:rPr>
                        <a:t>Use Case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Deskripsi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Nama</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Profile Shelter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Aktor Utama</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Goal dalam Konteks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Melihat informasi tentang shelter yang diadopsi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242">
                <a:tc>
                  <a:txBody>
                    <a:bodyPr anchor="t" rtlCol="false"/>
                    <a:lstStyle/>
                    <a:p>
                      <a:pPr algn="l">
                        <a:lnSpc>
                          <a:spcPts val="1120"/>
                        </a:lnSpc>
                        <a:defRPr/>
                      </a:pPr>
                      <a:r>
                        <a:rPr lang="en-US" sz="800">
                          <a:solidFill>
                            <a:srgbClr val="000000"/>
                          </a:solidFill>
                          <a:latin typeface="Poppins Medium"/>
                        </a:rPr>
                        <a:t>Pre-kondisi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sudah login dan mengakses profil shelter yang ingin dilihat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Trigger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memilih profil shelter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1027067">
                <a:tc>
                  <a:txBody>
                    <a:bodyPr anchor="t" rtlCol="false"/>
                    <a:lstStyle/>
                    <a:p>
                      <a:pPr algn="l">
                        <a:lnSpc>
                          <a:spcPts val="1120"/>
                        </a:lnSpc>
                        <a:defRPr/>
                      </a:pPr>
                      <a:r>
                        <a:rPr lang="en-US" sz="800">
                          <a:solidFill>
                            <a:srgbClr val="000000"/>
                          </a:solidFill>
                          <a:latin typeface="Poppins Medium"/>
                        </a:rPr>
                        <a:t>Scenario</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1. User memilih profil shelter. &lt;br&gt; 2. User melihat informasi umum tentang shelter, seperti nama, alamat, nomor telepon, dan deskripsi. &lt;br&gt; 3. User melihat daftar hewan yang diadopsi oleh shelter. &lt;br&gt; 4. User dapat menghubungi shelter untuk informasi lebih lanjut atau untuk mengadopsi hewan.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242">
                <a:tc>
                  <a:txBody>
                    <a:bodyPr anchor="t" rtlCol="false"/>
                    <a:lstStyle/>
                    <a:p>
                      <a:pPr algn="l">
                        <a:lnSpc>
                          <a:spcPts val="1120"/>
                        </a:lnSpc>
                        <a:defRPr/>
                      </a:pPr>
                      <a:r>
                        <a:rPr lang="en-US" sz="800">
                          <a:solidFill>
                            <a:srgbClr val="000000"/>
                          </a:solidFill>
                          <a:latin typeface="Poppins Medium"/>
                        </a:rPr>
                        <a:t>Exceptions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1. Profil shelter tidak ditemukan. &lt;br&gt; 2. Informasi yang ditampilkan tidak lengkap atau tidak akurat.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Prioritas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Tinggi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Ketersediaan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Setiap saat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Frekuensi Penggunaan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Sering</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Saluran ke Aktor Utama</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Website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Aktor Pendukung</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Admin, Shelter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0">
                <a:tc>
                  <a:txBody>
                    <a:bodyPr anchor="t" rtlCol="false"/>
                    <a:lstStyle/>
                    <a:p>
                      <a:pPr algn="l">
                        <a:lnSpc>
                          <a:spcPts val="1120"/>
                        </a:lnSpc>
                        <a:defRPr/>
                      </a:pPr>
                      <a:r>
                        <a:rPr lang="en-US" sz="800">
                          <a:solidFill>
                            <a:srgbClr val="000000"/>
                          </a:solidFill>
                          <a:latin typeface="Poppins Medium"/>
                        </a:rPr>
                        <a:t>Saluran ke Aktor Pendukung</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Email, Telepon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bl>
          </a:graphicData>
        </a:graphic>
      </p:graphicFrame>
      <p:graphicFrame>
        <p:nvGraphicFramePr>
          <p:cNvPr name="Table 9" id="9"/>
          <p:cNvGraphicFramePr>
            <a:graphicFrameLocks noGrp="true"/>
          </p:cNvGraphicFramePr>
          <p:nvPr/>
        </p:nvGraphicFramePr>
        <p:xfrm>
          <a:off x="12227590" y="1853286"/>
          <a:ext cx="4100587" cy="6654807"/>
        </p:xfrm>
        <a:graphic>
          <a:graphicData uri="http://schemas.openxmlformats.org/drawingml/2006/table">
            <a:tbl>
              <a:tblPr/>
              <a:tblGrid>
                <a:gridCol w="2050293"/>
                <a:gridCol w="2050293"/>
              </a:tblGrid>
              <a:tr h="415925">
                <a:tc>
                  <a:txBody>
                    <a:bodyPr anchor="t" rtlCol="false"/>
                    <a:lstStyle/>
                    <a:p>
                      <a:pPr algn="l">
                        <a:lnSpc>
                          <a:spcPts val="1120"/>
                        </a:lnSpc>
                        <a:defRPr/>
                      </a:pPr>
                      <a:r>
                        <a:rPr lang="en-US" sz="800">
                          <a:solidFill>
                            <a:srgbClr val="000000"/>
                          </a:solidFill>
                          <a:latin typeface="Poppins Medium"/>
                        </a:rPr>
                        <a:t>Use Case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Quiz</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5">
                <a:tc>
                  <a:txBody>
                    <a:bodyPr anchor="t" rtlCol="false"/>
                    <a:lstStyle/>
                    <a:p>
                      <a:pPr algn="l">
                        <a:lnSpc>
                          <a:spcPts val="1120"/>
                        </a:lnSpc>
                        <a:defRPr/>
                      </a:pPr>
                      <a:r>
                        <a:rPr lang="en-US" sz="800">
                          <a:solidFill>
                            <a:srgbClr val="000000"/>
                          </a:solidFill>
                          <a:latin typeface="Poppins Medium"/>
                        </a:rPr>
                        <a:t>Primary Actor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250">
                <a:tc>
                  <a:txBody>
                    <a:bodyPr anchor="t" rtlCol="false"/>
                    <a:lstStyle/>
                    <a:p>
                      <a:pPr algn="l">
                        <a:lnSpc>
                          <a:spcPts val="1120"/>
                        </a:lnSpc>
                        <a:defRPr/>
                      </a:pPr>
                      <a:r>
                        <a:rPr lang="en-US" sz="800">
                          <a:solidFill>
                            <a:srgbClr val="000000"/>
                          </a:solidFill>
                          <a:latin typeface="Poppins Medium"/>
                        </a:rPr>
                        <a:t>Goal in Context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Menemukan hewan peliharaan yang cocok berdasarkan jawaban quiz.</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250">
                <a:tc>
                  <a:txBody>
                    <a:bodyPr anchor="t" rtlCol="false"/>
                    <a:lstStyle/>
                    <a:p>
                      <a:pPr algn="l">
                        <a:lnSpc>
                          <a:spcPts val="1120"/>
                        </a:lnSpc>
                        <a:defRPr/>
                      </a:pPr>
                      <a:r>
                        <a:rPr lang="en-US" sz="800">
                          <a:solidFill>
                            <a:srgbClr val="000000"/>
                          </a:solidFill>
                          <a:latin typeface="Poppins Medium"/>
                        </a:rPr>
                        <a:t>Pre-conditions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sudah login ke dalam sistem dan mengakses halaman quiz.</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543250">
                <a:tc>
                  <a:txBody>
                    <a:bodyPr anchor="t" rtlCol="false"/>
                    <a:lstStyle/>
                    <a:p>
                      <a:pPr algn="l">
                        <a:lnSpc>
                          <a:spcPts val="1120"/>
                        </a:lnSpc>
                        <a:defRPr/>
                      </a:pPr>
                      <a:r>
                        <a:rPr lang="en-US" sz="800">
                          <a:solidFill>
                            <a:srgbClr val="000000"/>
                          </a:solidFill>
                          <a:latin typeface="Poppins Medium"/>
                        </a:rPr>
                        <a:t>Trigger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User memilih opsi untuk mengikuti quiz pada halaman search pet.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1502425">
                <a:tc>
                  <a:txBody>
                    <a:bodyPr anchor="t" rtlCol="false"/>
                    <a:lstStyle/>
                    <a:p>
                      <a:pPr algn="l">
                        <a:lnSpc>
                          <a:spcPts val="1120"/>
                        </a:lnSpc>
                        <a:defRPr/>
                      </a:pPr>
                      <a:r>
                        <a:rPr lang="en-US" sz="800">
                          <a:solidFill>
                            <a:srgbClr val="000000"/>
                          </a:solidFill>
                          <a:latin typeface="Poppins Medium"/>
                        </a:rPr>
                        <a:t>Scenario</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1. User memilih opsi untuk mengikuti quiz. &lt;br&gt; 2. Sistem menampilkan pertanyaan-pertanyaan dan opsi jawaban. &lt;br&gt; 3. User memilih jawaban-jawaban yang sesuai. &lt;br&gt; 4. Sistem menganalisa jawaban dan memberikan rekomendasi hewan peliharaan yang cocok. &lt;br&gt; 5. User melihat rekomendasi hewan peliharaan.</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1027081">
                <a:tc>
                  <a:txBody>
                    <a:bodyPr anchor="t" rtlCol="false"/>
                    <a:lstStyle/>
                    <a:p>
                      <a:pPr algn="l">
                        <a:lnSpc>
                          <a:spcPts val="1120"/>
                        </a:lnSpc>
                        <a:defRPr/>
                      </a:pPr>
                      <a:r>
                        <a:rPr lang="en-US" sz="800">
                          <a:solidFill>
                            <a:srgbClr val="000000"/>
                          </a:solidFill>
                          <a:latin typeface="Poppins Medium"/>
                        </a:rPr>
                        <a:t>Exceptions</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1. User memilih untuk tidak mengikuti quiz. &lt;br&gt; 2. User tidak memberikan jawaban yang cukup pada setiap pertanyaan. &lt;br&gt; 3. Sistem tidak dapat memberikan rekomendasi hewan peliharaan yang cocok.</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5">
                <a:tc>
                  <a:txBody>
                    <a:bodyPr anchor="t" rtlCol="false"/>
                    <a:lstStyle/>
                    <a:p>
                      <a:pPr algn="l">
                        <a:lnSpc>
                          <a:spcPts val="1120"/>
                        </a:lnSpc>
                        <a:defRPr/>
                      </a:pPr>
                      <a:r>
                        <a:rPr lang="en-US" sz="800">
                          <a:solidFill>
                            <a:srgbClr val="000000"/>
                          </a:solidFill>
                          <a:latin typeface="Poppins Medium"/>
                        </a:rPr>
                        <a:t>Priority</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Tinggi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5">
                <a:tc>
                  <a:txBody>
                    <a:bodyPr anchor="t" rtlCol="false"/>
                    <a:lstStyle/>
                    <a:p>
                      <a:pPr algn="l">
                        <a:lnSpc>
                          <a:spcPts val="1120"/>
                        </a:lnSpc>
                        <a:defRPr/>
                      </a:pPr>
                      <a:r>
                        <a:rPr lang="en-US" sz="800">
                          <a:solidFill>
                            <a:srgbClr val="000000"/>
                          </a:solidFill>
                          <a:latin typeface="Poppins Medium"/>
                        </a:rPr>
                        <a:t>When Available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Setiap saat</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5">
                <a:tc>
                  <a:txBody>
                    <a:bodyPr anchor="t" rtlCol="false"/>
                    <a:lstStyle/>
                    <a:p>
                      <a:pPr algn="l">
                        <a:lnSpc>
                          <a:spcPts val="1120"/>
                        </a:lnSpc>
                        <a:defRPr/>
                      </a:pPr>
                      <a:r>
                        <a:rPr lang="en-US" sz="800">
                          <a:solidFill>
                            <a:srgbClr val="000000"/>
                          </a:solidFill>
                          <a:latin typeface="Poppins Medium"/>
                        </a:rPr>
                        <a:t>Frequency of Use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Tinggi</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r h="415925">
                <a:tc>
                  <a:txBody>
                    <a:bodyPr anchor="t" rtlCol="false"/>
                    <a:lstStyle/>
                    <a:p>
                      <a:pPr algn="l">
                        <a:lnSpc>
                          <a:spcPts val="1120"/>
                        </a:lnSpc>
                        <a:defRPr/>
                      </a:pPr>
                      <a:r>
                        <a:rPr lang="en-US" sz="800">
                          <a:solidFill>
                            <a:srgbClr val="000000"/>
                          </a:solidFill>
                          <a:latin typeface="Poppins Medium"/>
                        </a:rPr>
                        <a:t>Channel to Actor</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c>
                  <a:txBody>
                    <a:bodyPr anchor="t" rtlCol="false"/>
                    <a:lstStyle/>
                    <a:p>
                      <a:pPr algn="l">
                        <a:lnSpc>
                          <a:spcPts val="1120"/>
                        </a:lnSpc>
                        <a:defRPr/>
                      </a:pPr>
                      <a:r>
                        <a:rPr lang="en-US" sz="800">
                          <a:solidFill>
                            <a:srgbClr val="000000"/>
                          </a:solidFill>
                          <a:latin typeface="Poppins Medium"/>
                        </a:rPr>
                        <a:t>Website</a:t>
                      </a:r>
                      <a:endParaRPr lang="en-US" sz="1100"/>
                    </a:p>
                  </a:txBody>
                  <a:tcPr marL="133350" marR="133350" marT="133350" marB="133350" anchor="ctr">
                    <a:lnL cmpd="sng" algn="ctr" cap="flat" w="16933">
                      <a:solidFill>
                        <a:srgbClr val="000000"/>
                      </a:solidFill>
                      <a:prstDash val="solid"/>
                      <a:round/>
                      <a:headEnd type="none" w="med" len="med"/>
                      <a:tailEnd type="none" w="med" len="med"/>
                    </a:lnL>
                    <a:lnR cmpd="sng" algn="ctr" cap="flat" w="16933">
                      <a:solidFill>
                        <a:srgbClr val="000000"/>
                      </a:solidFill>
                      <a:prstDash val="solid"/>
                      <a:round/>
                      <a:headEnd type="none" w="med" len="med"/>
                      <a:tailEnd type="none" w="med" len="med"/>
                    </a:lnR>
                    <a:lnT cmpd="sng" algn="ctr" cap="flat" w="16933">
                      <a:solidFill>
                        <a:srgbClr val="000000"/>
                      </a:solidFill>
                      <a:prstDash val="solid"/>
                      <a:round/>
                      <a:headEnd type="none" w="med" len="med"/>
                      <a:tailEnd type="none" w="med" len="med"/>
                    </a:lnT>
                    <a:lnB cmpd="sng" algn="ctr" cap="flat" w="16933">
                      <a:solidFill>
                        <a:srgbClr val="000000"/>
                      </a:solidFill>
                      <a:prstDash val="solid"/>
                      <a:round/>
                      <a:headEnd type="none" w="med" len="med"/>
                      <a:tailEnd type="none" w="med" len="med"/>
                    </a:lnB>
                    <a:solidFill>
                      <a:srgbClr val="FFFFFF"/>
                    </a:solidFill>
                  </a:tcPr>
                </a:tc>
              </a:tr>
            </a:tbl>
          </a:graphicData>
        </a:graphic>
      </p:graphicFrame>
      <p:sp>
        <p:nvSpPr>
          <p:cNvPr name="TextBox 10" id="10"/>
          <p:cNvSpPr txBox="true"/>
          <p:nvPr/>
        </p:nvSpPr>
        <p:spPr>
          <a:xfrm rot="0">
            <a:off x="5168355" y="688086"/>
            <a:ext cx="7951290" cy="786003"/>
          </a:xfrm>
          <a:prstGeom prst="rect">
            <a:avLst/>
          </a:prstGeom>
        </p:spPr>
        <p:txBody>
          <a:bodyPr anchor="t" rtlCol="false" tIns="0" lIns="0" bIns="0" rIns="0">
            <a:spAutoFit/>
          </a:bodyPr>
          <a:lstStyle/>
          <a:p>
            <a:pPr algn="ctr">
              <a:lnSpc>
                <a:spcPts val="5840"/>
              </a:lnSpc>
            </a:pPr>
            <a:r>
              <a:rPr lang="en-US" sz="5899">
                <a:solidFill>
                  <a:srgbClr val="A9AFE3"/>
                </a:solidFill>
                <a:latin typeface="Lazydog"/>
              </a:rPr>
              <a:t>USE CASE DESCRIPTION</a:t>
            </a:r>
          </a:p>
        </p:txBody>
      </p:sp>
      <p:sp>
        <p:nvSpPr>
          <p:cNvPr name="TextBox 11" id="11"/>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2" id="12"/>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7" id="7"/>
          <p:cNvGraphicFramePr>
            <a:graphicFrameLocks noGrp="true"/>
          </p:cNvGraphicFramePr>
          <p:nvPr/>
        </p:nvGraphicFramePr>
        <p:xfrm>
          <a:off x="1480105" y="1985963"/>
          <a:ext cx="5974890" cy="7280256"/>
        </p:xfrm>
        <a:graphic>
          <a:graphicData uri="http://schemas.openxmlformats.org/drawingml/2006/table">
            <a:tbl>
              <a:tblPr/>
              <a:tblGrid>
                <a:gridCol w="1595070"/>
                <a:gridCol w="4379820"/>
              </a:tblGrid>
              <a:tr h="515699">
                <a:tc>
                  <a:txBody>
                    <a:bodyPr anchor="t" rtlCol="false"/>
                    <a:lstStyle/>
                    <a:p>
                      <a:pPr algn="l">
                        <a:lnSpc>
                          <a:spcPts val="1399"/>
                        </a:lnSpc>
                        <a:defRPr/>
                      </a:pPr>
                      <a:r>
                        <a:rPr lang="en-US" sz="999">
                          <a:solidFill>
                            <a:srgbClr val="000000"/>
                          </a:solidFill>
                          <a:latin typeface="Poppins Medium"/>
                        </a:rPr>
                        <a:t>Use Case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Kategori</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15699">
                <a:tc>
                  <a:txBody>
                    <a:bodyPr anchor="t" rtlCol="false"/>
                    <a:lstStyle/>
                    <a:p>
                      <a:pPr algn="l">
                        <a:lnSpc>
                          <a:spcPts val="1399"/>
                        </a:lnSpc>
                        <a:defRPr/>
                      </a:pPr>
                      <a:r>
                        <a:rPr lang="en-US" sz="999">
                          <a:solidFill>
                            <a:srgbClr val="000000"/>
                          </a:solidFill>
                          <a:latin typeface="Poppins Medium"/>
                        </a:rPr>
                        <a:t>Primary Actor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User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94691">
                <a:tc>
                  <a:txBody>
                    <a:bodyPr anchor="t" rtlCol="false"/>
                    <a:lstStyle/>
                    <a:p>
                      <a:pPr algn="l">
                        <a:lnSpc>
                          <a:spcPts val="1399"/>
                        </a:lnSpc>
                        <a:defRPr/>
                      </a:pPr>
                      <a:r>
                        <a:rPr lang="en-US" sz="999">
                          <a:solidFill>
                            <a:srgbClr val="000000"/>
                          </a:solidFill>
                          <a:latin typeface="Poppins Medium"/>
                        </a:rPr>
                        <a:t>Goal in Context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Menemukan hewan peliharaan berdasarkan kategori tertentu.</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94691">
                <a:tc>
                  <a:txBody>
                    <a:bodyPr anchor="t" rtlCol="false"/>
                    <a:lstStyle/>
                    <a:p>
                      <a:pPr algn="l">
                        <a:lnSpc>
                          <a:spcPts val="1399"/>
                        </a:lnSpc>
                        <a:defRPr/>
                      </a:pPr>
                      <a:r>
                        <a:rPr lang="en-US" sz="999">
                          <a:solidFill>
                            <a:srgbClr val="000000"/>
                          </a:solidFill>
                          <a:latin typeface="Poppins Medium"/>
                        </a:rPr>
                        <a:t>Pre-conditions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User sudah login ke dalam sistem dan mengakses halaman search pet.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94691">
                <a:tc>
                  <a:txBody>
                    <a:bodyPr anchor="t" rtlCol="false"/>
                    <a:lstStyle/>
                    <a:p>
                      <a:pPr algn="l">
                        <a:lnSpc>
                          <a:spcPts val="1399"/>
                        </a:lnSpc>
                        <a:defRPr/>
                      </a:pPr>
                      <a:r>
                        <a:rPr lang="en-US" sz="999">
                          <a:solidFill>
                            <a:srgbClr val="000000"/>
                          </a:solidFill>
                          <a:latin typeface="Poppins Medium"/>
                        </a:rPr>
                        <a:t>Trigger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User memilih salah satu kategori pada halaman search pet.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1227044">
                <a:tc>
                  <a:txBody>
                    <a:bodyPr anchor="t" rtlCol="false"/>
                    <a:lstStyle/>
                    <a:p>
                      <a:pPr algn="l">
                        <a:lnSpc>
                          <a:spcPts val="1399"/>
                        </a:lnSpc>
                        <a:defRPr/>
                      </a:pPr>
                      <a:r>
                        <a:rPr lang="en-US" sz="999">
                          <a:solidFill>
                            <a:srgbClr val="000000"/>
                          </a:solidFill>
                          <a:latin typeface="Poppins Medium"/>
                        </a:rPr>
                        <a:t>Scenario</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1. User memilih salah satu kategori. &lt;br&gt; 2. Sistem menampilkan daftar hewan peliharaan yang termasuk dalam kategori tersebut. &lt;br&gt; 3. User melihat daftar hewan peliharaan yang sesuai dengan kategori.</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74942">
                <a:tc>
                  <a:txBody>
                    <a:bodyPr anchor="t" rtlCol="false"/>
                    <a:lstStyle/>
                    <a:p>
                      <a:pPr algn="l">
                        <a:lnSpc>
                          <a:spcPts val="1399"/>
                        </a:lnSpc>
                        <a:defRPr/>
                      </a:pPr>
                      <a:r>
                        <a:rPr lang="en-US" sz="999">
                          <a:solidFill>
                            <a:srgbClr val="000000"/>
                          </a:solidFill>
                          <a:latin typeface="Poppins Medium"/>
                        </a:rPr>
                        <a:t>Exceptions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1. Tidak ada hewan peliharaan yang termasuk dalam kategori tersebut. &lt;br&gt; 2. Kategori yang dipilih tidak valid.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15699">
                <a:tc>
                  <a:txBody>
                    <a:bodyPr anchor="t" rtlCol="false"/>
                    <a:lstStyle/>
                    <a:p>
                      <a:pPr algn="l">
                        <a:lnSpc>
                          <a:spcPts val="1399"/>
                        </a:lnSpc>
                        <a:defRPr/>
                      </a:pPr>
                      <a:r>
                        <a:rPr lang="en-US" sz="999">
                          <a:solidFill>
                            <a:srgbClr val="000000"/>
                          </a:solidFill>
                          <a:latin typeface="Poppins Medium"/>
                        </a:rPr>
                        <a:t>Priority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Tinggi</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15699">
                <a:tc>
                  <a:txBody>
                    <a:bodyPr anchor="t" rtlCol="false"/>
                    <a:lstStyle/>
                    <a:p>
                      <a:pPr algn="l">
                        <a:lnSpc>
                          <a:spcPts val="1399"/>
                        </a:lnSpc>
                        <a:defRPr/>
                      </a:pPr>
                      <a:r>
                        <a:rPr lang="en-US" sz="999">
                          <a:solidFill>
                            <a:srgbClr val="000000"/>
                          </a:solidFill>
                          <a:latin typeface="Poppins Medium"/>
                        </a:rPr>
                        <a:t>When Available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Setiap saat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15699">
                <a:tc>
                  <a:txBody>
                    <a:bodyPr anchor="t" rtlCol="false"/>
                    <a:lstStyle/>
                    <a:p>
                      <a:pPr algn="l">
                        <a:lnSpc>
                          <a:spcPts val="1399"/>
                        </a:lnSpc>
                        <a:defRPr/>
                      </a:pPr>
                      <a:r>
                        <a:rPr lang="en-US" sz="999">
                          <a:solidFill>
                            <a:srgbClr val="000000"/>
                          </a:solidFill>
                          <a:latin typeface="Poppins Medium"/>
                        </a:rPr>
                        <a:t>Frequency of Use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Tinggi</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515699">
                <a:tc>
                  <a:txBody>
                    <a:bodyPr anchor="t" rtlCol="false"/>
                    <a:lstStyle/>
                    <a:p>
                      <a:pPr algn="l">
                        <a:lnSpc>
                          <a:spcPts val="1399"/>
                        </a:lnSpc>
                        <a:defRPr/>
                      </a:pPr>
                      <a:r>
                        <a:rPr lang="en-US" sz="999">
                          <a:solidFill>
                            <a:srgbClr val="000000"/>
                          </a:solidFill>
                          <a:latin typeface="Poppins Medium"/>
                        </a:rPr>
                        <a:t>Channel to Actor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Website</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graphicFrame>
        <p:nvGraphicFramePr>
          <p:cNvPr name="Table 8" id="8"/>
          <p:cNvGraphicFramePr>
            <a:graphicFrameLocks noGrp="true"/>
          </p:cNvGraphicFramePr>
          <p:nvPr/>
        </p:nvGraphicFramePr>
        <p:xfrm>
          <a:off x="7882482" y="1985962"/>
          <a:ext cx="8676013" cy="7280306"/>
        </p:xfrm>
        <a:graphic>
          <a:graphicData uri="http://schemas.openxmlformats.org/drawingml/2006/table">
            <a:tbl>
              <a:tblPr/>
              <a:tblGrid>
                <a:gridCol w="4338007"/>
                <a:gridCol w="4338007"/>
              </a:tblGrid>
              <a:tr h="477499">
                <a:tc>
                  <a:txBody>
                    <a:bodyPr anchor="t" rtlCol="false"/>
                    <a:lstStyle/>
                    <a:p>
                      <a:pPr algn="l">
                        <a:lnSpc>
                          <a:spcPts val="1399"/>
                        </a:lnSpc>
                        <a:defRPr/>
                      </a:pPr>
                      <a:r>
                        <a:rPr lang="en-US" sz="999">
                          <a:solidFill>
                            <a:srgbClr val="000000"/>
                          </a:solidFill>
                          <a:latin typeface="Poppins Medium"/>
                        </a:rPr>
                        <a:t>Use Case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Filter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77499">
                <a:tc>
                  <a:txBody>
                    <a:bodyPr anchor="t" rtlCol="false"/>
                    <a:lstStyle/>
                    <a:p>
                      <a:pPr algn="l">
                        <a:lnSpc>
                          <a:spcPts val="1399"/>
                        </a:lnSpc>
                        <a:defRPr/>
                      </a:pPr>
                      <a:r>
                        <a:rPr lang="en-US" sz="999">
                          <a:solidFill>
                            <a:srgbClr val="000000"/>
                          </a:solidFill>
                          <a:latin typeface="Poppins Medium"/>
                        </a:rPr>
                        <a:t>Primary Actor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User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54399">
                <a:tc>
                  <a:txBody>
                    <a:bodyPr anchor="t" rtlCol="false"/>
                    <a:lstStyle/>
                    <a:p>
                      <a:pPr algn="l">
                        <a:lnSpc>
                          <a:spcPts val="1399"/>
                        </a:lnSpc>
                        <a:defRPr/>
                      </a:pPr>
                      <a:r>
                        <a:rPr lang="en-US" sz="999">
                          <a:solidFill>
                            <a:srgbClr val="000000"/>
                          </a:solidFill>
                          <a:latin typeface="Poppins Medium"/>
                        </a:rPr>
                        <a:t>Goal in context</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Mempermudah User dalam mencari hewan peliharaan dengan kriteria tertentu</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54399">
                <a:tc>
                  <a:txBody>
                    <a:bodyPr anchor="t" rtlCol="false"/>
                    <a:lstStyle/>
                    <a:p>
                      <a:pPr algn="l">
                        <a:lnSpc>
                          <a:spcPts val="1399"/>
                        </a:lnSpc>
                        <a:defRPr/>
                      </a:pPr>
                      <a:r>
                        <a:rPr lang="en-US" sz="999">
                          <a:solidFill>
                            <a:srgbClr val="000000"/>
                          </a:solidFill>
                          <a:latin typeface="Poppins Medium"/>
                        </a:rPr>
                        <a:t>Pre-conditions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User telah login dan telah melakukan pencarian hewan peliharaan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82547">
                <a:tc>
                  <a:txBody>
                    <a:bodyPr anchor="t" rtlCol="false"/>
                    <a:lstStyle/>
                    <a:p>
                      <a:pPr algn="l">
                        <a:lnSpc>
                          <a:spcPts val="1399"/>
                        </a:lnSpc>
                        <a:defRPr/>
                      </a:pPr>
                      <a:r>
                        <a:rPr lang="en-US" sz="999">
                          <a:solidFill>
                            <a:srgbClr val="000000"/>
                          </a:solidFill>
                          <a:latin typeface="Poppins Medium"/>
                        </a:rPr>
                        <a:t>Trigger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User ingin melakukan filter pencarian hewan peliharaan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49399">
                <a:tc rowSpan="3">
                  <a:txBody>
                    <a:bodyPr anchor="t" rtlCol="false"/>
                    <a:lstStyle/>
                    <a:p>
                      <a:pPr algn="l">
                        <a:lnSpc>
                          <a:spcPts val="1399"/>
                        </a:lnSpc>
                        <a:defRPr/>
                      </a:pPr>
                      <a:r>
                        <a:rPr lang="en-US" sz="999">
                          <a:solidFill>
                            <a:srgbClr val="000000"/>
                          </a:solidFill>
                          <a:latin typeface="Poppins Medium"/>
                        </a:rPr>
                        <a:t>Scenario</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1. User memilih opsi filter pada hasil pencarian hewan peliharaan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82547">
                <a:tc vMerge="true">
                  <a:txBody>
                    <a:bodyPr anchor="t" rtlCol="false"/>
                    <a:lstStyle/>
                    <a:p>
                      <a:pPr algn="l">
                        <a:lnSpc>
                          <a:spcPts val="1399"/>
                        </a:lnSpc>
                        <a:defRPr/>
                      </a:pPr>
                      <a:r>
                        <a:rPr lang="en-US" sz="999">
                          <a:solidFill>
                            <a:srgbClr val="000000"/>
                          </a:solidFill>
                          <a:latin typeface="Poppins Medium"/>
                        </a:rPr>
                        <a:t>Scenario</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2. User memilih kriteria filter yang diinginkan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654399">
                <a:tc vMerge="true">
                  <a:txBody>
                    <a:bodyPr anchor="t" rtlCol="false"/>
                    <a:lstStyle/>
                    <a:p>
                      <a:pPr algn="l">
                        <a:lnSpc>
                          <a:spcPts val="1399"/>
                        </a:lnSpc>
                        <a:defRPr/>
                      </a:pPr>
                      <a:r>
                        <a:rPr lang="en-US" sz="999">
                          <a:solidFill>
                            <a:srgbClr val="000000"/>
                          </a:solidFill>
                          <a:latin typeface="Poppins Medium"/>
                        </a:rPr>
                        <a:t>Scenario</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3. Sistem menampilkan hasil pencarian hewan peliharaan sesuai dengan kriteria filter yang dipilih</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832573">
                <a:tc>
                  <a:txBody>
                    <a:bodyPr anchor="t" rtlCol="false"/>
                    <a:lstStyle/>
                    <a:p>
                      <a:pPr algn="l">
                        <a:lnSpc>
                          <a:spcPts val="1399"/>
                        </a:lnSpc>
                        <a:defRPr/>
                      </a:pPr>
                      <a:r>
                        <a:rPr lang="en-US" sz="999">
                          <a:solidFill>
                            <a:srgbClr val="000000"/>
                          </a:solidFill>
                          <a:latin typeface="Poppins Medium"/>
                        </a:rPr>
                        <a:t>Exceptions</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Jika tidak ada hewan peliharaan yang memenuhi kriteria filter yang dipilih, sistem akan menampilkan pesan "Tidak ada hewan peliharaan yang ditemukan"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77499">
                <a:tc>
                  <a:txBody>
                    <a:bodyPr anchor="t" rtlCol="false"/>
                    <a:lstStyle/>
                    <a:p>
                      <a:pPr algn="l">
                        <a:lnSpc>
                          <a:spcPts val="1399"/>
                        </a:lnSpc>
                        <a:defRPr/>
                      </a:pPr>
                      <a:r>
                        <a:rPr lang="en-US" sz="999">
                          <a:solidFill>
                            <a:srgbClr val="000000"/>
                          </a:solidFill>
                          <a:latin typeface="Poppins Medium"/>
                        </a:rPr>
                        <a:t>Priority</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Tinggi</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82547">
                <a:tc>
                  <a:txBody>
                    <a:bodyPr anchor="t" rtlCol="false"/>
                    <a:lstStyle/>
                    <a:p>
                      <a:pPr algn="l">
                        <a:lnSpc>
                          <a:spcPts val="1399"/>
                        </a:lnSpc>
                        <a:defRPr/>
                      </a:pPr>
                      <a:r>
                        <a:rPr lang="en-US" sz="999">
                          <a:solidFill>
                            <a:srgbClr val="000000"/>
                          </a:solidFill>
                          <a:latin typeface="Poppins Medium"/>
                        </a:rPr>
                        <a:t>When available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Setiap User ingin melakukan filter pencarian hewan peliharaan</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77499">
                <a:tc>
                  <a:txBody>
                    <a:bodyPr anchor="t" rtlCol="false"/>
                    <a:lstStyle/>
                    <a:p>
                      <a:pPr algn="l">
                        <a:lnSpc>
                          <a:spcPts val="1399"/>
                        </a:lnSpc>
                        <a:defRPr/>
                      </a:pPr>
                      <a:r>
                        <a:rPr lang="en-US" sz="999">
                          <a:solidFill>
                            <a:srgbClr val="000000"/>
                          </a:solidFill>
                          <a:latin typeface="Poppins Medium"/>
                        </a:rPr>
                        <a:t>Frequency of use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Sering</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r h="477499">
                <a:tc>
                  <a:txBody>
                    <a:bodyPr anchor="t" rtlCol="false"/>
                    <a:lstStyle/>
                    <a:p>
                      <a:pPr algn="l">
                        <a:lnSpc>
                          <a:spcPts val="1399"/>
                        </a:lnSpc>
                        <a:defRPr/>
                      </a:pPr>
                      <a:r>
                        <a:rPr lang="en-US" sz="999">
                          <a:solidFill>
                            <a:srgbClr val="000000"/>
                          </a:solidFill>
                          <a:latin typeface="Poppins Medium"/>
                        </a:rPr>
                        <a:t>Channel to actor</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c>
                  <a:txBody>
                    <a:bodyPr anchor="t" rtlCol="false"/>
                    <a:lstStyle/>
                    <a:p>
                      <a:pPr algn="l">
                        <a:lnSpc>
                          <a:spcPts val="1399"/>
                        </a:lnSpc>
                        <a:defRPr/>
                      </a:pPr>
                      <a:r>
                        <a:rPr lang="en-US" sz="999">
                          <a:solidFill>
                            <a:srgbClr val="000000"/>
                          </a:solidFill>
                          <a:latin typeface="Poppins Medium"/>
                        </a:rPr>
                        <a:t>Website</a:t>
                      </a:r>
                      <a:endParaRPr lang="en-US" sz="1100"/>
                    </a:p>
                  </a:txBody>
                  <a:tcPr marL="114300" marR="114300" marT="114300" marB="1143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
        <p:nvSpPr>
          <p:cNvPr name="TextBox 9" id="9"/>
          <p:cNvSpPr txBox="true"/>
          <p:nvPr/>
        </p:nvSpPr>
        <p:spPr>
          <a:xfrm rot="0">
            <a:off x="5168355" y="688086"/>
            <a:ext cx="7951290" cy="786003"/>
          </a:xfrm>
          <a:prstGeom prst="rect">
            <a:avLst/>
          </a:prstGeom>
        </p:spPr>
        <p:txBody>
          <a:bodyPr anchor="t" rtlCol="false" tIns="0" lIns="0" bIns="0" rIns="0">
            <a:spAutoFit/>
          </a:bodyPr>
          <a:lstStyle/>
          <a:p>
            <a:pPr algn="ctr">
              <a:lnSpc>
                <a:spcPts val="5840"/>
              </a:lnSpc>
            </a:pPr>
            <a:r>
              <a:rPr lang="en-US" sz="5899">
                <a:solidFill>
                  <a:srgbClr val="A9AFE3"/>
                </a:solidFill>
                <a:latin typeface="Lazydog"/>
              </a:rPr>
              <a:t>USE CASE DESCRIPTION</a:t>
            </a:r>
          </a:p>
        </p:txBody>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4" id="4"/>
          <p:cNvGraphicFramePr>
            <a:graphicFrameLocks noGrp="true"/>
          </p:cNvGraphicFramePr>
          <p:nvPr/>
        </p:nvGraphicFramePr>
        <p:xfrm>
          <a:off x="4545989" y="2079254"/>
          <a:ext cx="10456467" cy="8163035"/>
        </p:xfrm>
        <a:graphic>
          <a:graphicData uri="http://schemas.openxmlformats.org/drawingml/2006/table">
            <a:tbl>
              <a:tblPr/>
              <a:tblGrid>
                <a:gridCol w="2253003"/>
                <a:gridCol w="1633017"/>
                <a:gridCol w="1550352"/>
                <a:gridCol w="5020095"/>
              </a:tblGrid>
              <a:tr h="510190">
                <a:tc>
                  <a:txBody>
                    <a:bodyPr anchor="t" rtlCol="false"/>
                    <a:lstStyle/>
                    <a:p>
                      <a:pPr algn="l">
                        <a:lnSpc>
                          <a:spcPts val="1432"/>
                        </a:lnSpc>
                        <a:defRPr/>
                      </a:pPr>
                      <a:r>
                        <a:rPr lang="en-US" sz="1023">
                          <a:solidFill>
                            <a:srgbClr val="000000"/>
                          </a:solidFill>
                          <a:latin typeface="Poppins Medium"/>
                        </a:rPr>
                        <a:t>Module</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E9B9"/>
                    </a:solidFill>
                  </a:tcPr>
                </a:tc>
                <a:tc>
                  <a:txBody>
                    <a:bodyPr anchor="t" rtlCol="false"/>
                    <a:lstStyle/>
                    <a:p>
                      <a:pPr algn="l">
                        <a:lnSpc>
                          <a:spcPts val="1432"/>
                        </a:lnSpc>
                        <a:defRPr/>
                      </a:pPr>
                      <a:r>
                        <a:rPr lang="en-US" sz="1023">
                          <a:solidFill>
                            <a:srgbClr val="000000"/>
                          </a:solidFill>
                          <a:latin typeface="Poppins Medium"/>
                        </a:rPr>
                        <a:t>RequirementId</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E9B9"/>
                    </a:solidFill>
                  </a:tcPr>
                </a:tc>
                <a:tc>
                  <a:txBody>
                    <a:bodyPr anchor="t" rtlCol="false"/>
                    <a:lstStyle/>
                    <a:p>
                      <a:pPr algn="l">
                        <a:lnSpc>
                          <a:spcPts val="1432"/>
                        </a:lnSpc>
                        <a:defRPr/>
                      </a:pPr>
                      <a:r>
                        <a:rPr lang="en-US" sz="1023">
                          <a:solidFill>
                            <a:srgbClr val="000000"/>
                          </a:solidFill>
                          <a:latin typeface="Poppins Medium"/>
                        </a:rPr>
                        <a:t>TestScenarioId</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E9B9"/>
                    </a:solidFill>
                  </a:tcPr>
                </a:tc>
                <a:tc>
                  <a:txBody>
                    <a:bodyPr anchor="t" rtlCol="false"/>
                    <a:lstStyle/>
                    <a:p>
                      <a:pPr algn="l">
                        <a:lnSpc>
                          <a:spcPts val="1432"/>
                        </a:lnSpc>
                        <a:defRPr/>
                      </a:pPr>
                      <a:r>
                        <a:rPr lang="en-US" sz="1023">
                          <a:solidFill>
                            <a:srgbClr val="000000"/>
                          </a:solidFill>
                          <a:latin typeface="Poppins Medium"/>
                        </a:rPr>
                        <a:t>Test Scenario Description</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E9B9"/>
                    </a:solidFill>
                  </a:tcPr>
                </a:tc>
              </a:tr>
              <a:tr h="510190">
                <a:tc>
                  <a:txBody>
                    <a:bodyPr anchor="t" rtlCol="false"/>
                    <a:lstStyle/>
                    <a:p>
                      <a:pPr algn="l">
                        <a:lnSpc>
                          <a:spcPts val="1432"/>
                        </a:lnSpc>
                        <a:defRPr/>
                      </a:pPr>
                      <a:r>
                        <a:rPr lang="en-US" sz="1023">
                          <a:solidFill>
                            <a:srgbClr val="000000"/>
                          </a:solidFill>
                          <a:latin typeface="Poppins Medium"/>
                        </a:rPr>
                        <a:t>Login</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TS_01</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that user is able to login with valid credentials</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TS_02</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that user is not able to login with invalid credentials</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TS_03</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mandatory field check validation on the login page</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r>
                        <a:rPr lang="en-US" sz="1023">
                          <a:solidFill>
                            <a:srgbClr val="000000"/>
                          </a:solidFill>
                          <a:latin typeface="Poppins Medium"/>
                        </a:rPr>
                        <a:t>SearchPet</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TS_04</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search for pets using the Quiz feature</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TS_05</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search for pets using the Category feature</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TS_06</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search for pets using the Filter feature</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r>
                        <a:rPr lang="en-US" sz="1023">
                          <a:solidFill>
                            <a:srgbClr val="000000"/>
                          </a:solidFill>
                          <a:latin typeface="Poppins Medium"/>
                        </a:rPr>
                        <a:t>SearchShelter</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[Optional]</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TS_07</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search for shelters using the Category feature</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TS_08</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search for shelters using the Filter feature</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r>
                        <a:rPr lang="en-US" sz="1023">
                          <a:solidFill>
                            <a:srgbClr val="000000"/>
                          </a:solidFill>
                          <a:latin typeface="Poppins Medium"/>
                        </a:rPr>
                        <a:t>Wishlist</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TS_09</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add a pet to their Wishlist</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r>
                        <a:rPr lang="en-US" sz="1023">
                          <a:solidFill>
                            <a:srgbClr val="000000"/>
                          </a:solidFill>
                          <a:latin typeface="Poppins Medium"/>
                        </a:rPr>
                        <a:t>Forum</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TS_10</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create a new forum post</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r>
                        <a:rPr lang="en-US" sz="1023">
                          <a:solidFill>
                            <a:srgbClr val="000000"/>
                          </a:solidFill>
                          <a:latin typeface="Poppins Medium"/>
                        </a:rPr>
                        <a:t>Artikel</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TS_11</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read articles about pet care and adoption</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r>
                        <a:rPr lang="en-US" sz="1023">
                          <a:solidFill>
                            <a:srgbClr val="000000"/>
                          </a:solidFill>
                          <a:latin typeface="Poppins Medium"/>
                        </a:rPr>
                        <a:t>ProfileShelter</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TS_12</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view shelter information</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r>
                        <a:rPr lang="en-US" sz="1023">
                          <a:solidFill>
                            <a:srgbClr val="000000"/>
                          </a:solidFill>
                          <a:latin typeface="Poppins Medium"/>
                        </a:rPr>
                        <a:t>ProfileAnimal</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TS_13</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view information about a pet</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r>
                        <a:rPr lang="en-US" sz="1023">
                          <a:solidFill>
                            <a:srgbClr val="000000"/>
                          </a:solidFill>
                          <a:latin typeface="Poppins Medium"/>
                        </a:rPr>
                        <a:t>KategoriAnimal</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TS_14</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search for pets by category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r h="510190">
                <a:tc>
                  <a:txBody>
                    <a:bodyPr anchor="t" rtlCol="false"/>
                    <a:lstStyle/>
                    <a:p>
                      <a:pPr algn="l">
                        <a:lnSpc>
                          <a:spcPts val="1432"/>
                        </a:lnSpc>
                        <a:defRPr/>
                      </a:pPr>
                      <a:r>
                        <a:rPr lang="en-US" sz="1023">
                          <a:solidFill>
                            <a:srgbClr val="000000"/>
                          </a:solidFill>
                          <a:latin typeface="Poppins Medium"/>
                        </a:rPr>
                        <a:t>FilterSearch</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Mandatory</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TS_15</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c>
                  <a:txBody>
                    <a:bodyPr anchor="t" rtlCol="false"/>
                    <a:lstStyle/>
                    <a:p>
                      <a:pPr algn="l">
                        <a:lnSpc>
                          <a:spcPts val="1432"/>
                        </a:lnSpc>
                        <a:defRPr/>
                      </a:pPr>
                      <a:r>
                        <a:rPr lang="en-US" sz="1023">
                          <a:solidFill>
                            <a:srgbClr val="000000"/>
                          </a:solidFill>
                          <a:latin typeface="Poppins Medium"/>
                        </a:rPr>
                        <a:t>Verify user can filter search results</a:t>
                      </a:r>
                      <a:endParaRPr lang="en-US" sz="1100"/>
                    </a:p>
                  </a:txBody>
                  <a:tcPr marL="97475" marR="97475" marT="97475" marB="97475" anchor="ctr">
                    <a:lnL cmpd="sng" algn="ctr" cap="flat" w="18473">
                      <a:solidFill>
                        <a:srgbClr val="000000"/>
                      </a:solidFill>
                      <a:prstDash val="solid"/>
                      <a:round/>
                      <a:headEnd type="none" w="med" len="med"/>
                      <a:tailEnd type="none" w="med" len="med"/>
                    </a:lnL>
                    <a:lnR cmpd="sng" algn="ctr" cap="flat" w="18473">
                      <a:solidFill>
                        <a:srgbClr val="000000"/>
                      </a:solidFill>
                      <a:prstDash val="solid"/>
                      <a:round/>
                      <a:headEnd type="none" w="med" len="med"/>
                      <a:tailEnd type="none" w="med" len="med"/>
                    </a:lnR>
                    <a:lnT cmpd="sng" algn="ctr" cap="flat" w="18473">
                      <a:solidFill>
                        <a:srgbClr val="000000"/>
                      </a:solidFill>
                      <a:prstDash val="solid"/>
                      <a:round/>
                      <a:headEnd type="none" w="med" len="med"/>
                      <a:tailEnd type="none" w="med" len="med"/>
                    </a:lnT>
                    <a:lnB cmpd="sng" algn="ctr" cap="flat" w="18473">
                      <a:solidFill>
                        <a:srgbClr val="000000"/>
                      </a:solidFill>
                      <a:prstDash val="solid"/>
                      <a:round/>
                      <a:headEnd type="none" w="med" len="med"/>
                      <a:tailEnd type="none" w="med" len="med"/>
                    </a:lnB>
                    <a:solidFill>
                      <a:srgbClr val="FFFFFF"/>
                    </a:solidFill>
                  </a:tcPr>
                </a:tc>
              </a:tr>
            </a:tbl>
          </a:graphicData>
        </a:graphic>
      </p:graphicFrame>
      <p:sp>
        <p:nvSpPr>
          <p:cNvPr name="TextBox 5" id="5"/>
          <p:cNvSpPr txBox="true"/>
          <p:nvPr/>
        </p:nvSpPr>
        <p:spPr>
          <a:xfrm rot="0">
            <a:off x="4014654" y="956133"/>
            <a:ext cx="9895833" cy="786003"/>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TEST SCENARIO</a:t>
            </a:r>
          </a:p>
        </p:txBody>
      </p:sp>
      <p:sp>
        <p:nvSpPr>
          <p:cNvPr name="Freeform 6" id="6"/>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0" id="10"/>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1561365">
            <a:off x="16463961" y="6825139"/>
            <a:ext cx="3018046" cy="3484035"/>
          </a:xfrm>
          <a:custGeom>
            <a:avLst/>
            <a:gdLst/>
            <a:ahLst/>
            <a:cxnLst/>
            <a:rect r="r" b="b" t="t" l="l"/>
            <a:pathLst>
              <a:path h="3484035" w="3018046">
                <a:moveTo>
                  <a:pt x="0" y="0"/>
                </a:moveTo>
                <a:lnTo>
                  <a:pt x="3018045" y="0"/>
                </a:lnTo>
                <a:lnTo>
                  <a:pt x="3018045"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678015">
            <a:off x="176976" y="4136555"/>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8207070">
            <a:off x="1050231" y="-3438941"/>
            <a:ext cx="10125455" cy="9505271"/>
          </a:xfrm>
          <a:custGeom>
            <a:avLst/>
            <a:gdLst/>
            <a:ahLst/>
            <a:cxnLst/>
            <a:rect r="r" b="b" t="t" l="l"/>
            <a:pathLst>
              <a:path h="9505271" w="10125455">
                <a:moveTo>
                  <a:pt x="0" y="0"/>
                </a:moveTo>
                <a:lnTo>
                  <a:pt x="10125455" y="0"/>
                </a:lnTo>
                <a:lnTo>
                  <a:pt x="10125455" y="9505271"/>
                </a:lnTo>
                <a:lnTo>
                  <a:pt x="0" y="9505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2958005" y="774699"/>
            <a:ext cx="6185995" cy="4183982"/>
          </a:xfrm>
          <a:custGeom>
            <a:avLst/>
            <a:gdLst/>
            <a:ahLst/>
            <a:cxnLst/>
            <a:rect r="r" b="b" t="t" l="l"/>
            <a:pathLst>
              <a:path h="4183982" w="6185995">
                <a:moveTo>
                  <a:pt x="0" y="0"/>
                </a:moveTo>
                <a:lnTo>
                  <a:pt x="6185995" y="0"/>
                </a:lnTo>
                <a:lnTo>
                  <a:pt x="6185995" y="4183982"/>
                </a:lnTo>
                <a:lnTo>
                  <a:pt x="0" y="41839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843612" y="2296120"/>
            <a:ext cx="7019105" cy="2798829"/>
          </a:xfrm>
          <a:prstGeom prst="rect">
            <a:avLst/>
          </a:prstGeom>
        </p:spPr>
        <p:txBody>
          <a:bodyPr anchor="t" rtlCol="false" tIns="0" lIns="0" bIns="0" rIns="0">
            <a:spAutoFit/>
          </a:bodyPr>
          <a:lstStyle/>
          <a:p>
            <a:pPr algn="ctr">
              <a:lnSpc>
                <a:spcPts val="10763"/>
              </a:lnSpc>
            </a:pPr>
            <a:r>
              <a:rPr lang="en-US" sz="10872">
                <a:solidFill>
                  <a:srgbClr val="A9AFE3"/>
                </a:solidFill>
                <a:latin typeface="Lazydog"/>
              </a:rPr>
              <a:t>LATAR BELAKANG</a:t>
            </a:r>
          </a:p>
        </p:txBody>
      </p:sp>
      <p:sp>
        <p:nvSpPr>
          <p:cNvPr name="TextBox 8" id="8"/>
          <p:cNvSpPr txBox="true"/>
          <p:nvPr/>
        </p:nvSpPr>
        <p:spPr>
          <a:xfrm rot="0">
            <a:off x="2070990" y="5821138"/>
            <a:ext cx="6594017" cy="3184813"/>
          </a:xfrm>
          <a:prstGeom prst="rect">
            <a:avLst/>
          </a:prstGeom>
        </p:spPr>
        <p:txBody>
          <a:bodyPr anchor="t" rtlCol="false" tIns="0" lIns="0" bIns="0" rIns="0">
            <a:spAutoFit/>
          </a:bodyPr>
          <a:lstStyle/>
          <a:p>
            <a:pPr>
              <a:lnSpc>
                <a:spcPts val="3600"/>
              </a:lnSpc>
            </a:pPr>
            <a:r>
              <a:rPr lang="en-US" sz="2400" spc="120">
                <a:solidFill>
                  <a:srgbClr val="4D4A46"/>
                </a:solidFill>
                <a:latin typeface="Poppins Medium"/>
              </a:rPr>
              <a:t>Banyaknya hewan yang terlantar dan kurangnya </a:t>
            </a:r>
            <a:r>
              <a:rPr lang="en-US" sz="2400" spc="120">
                <a:solidFill>
                  <a:srgbClr val="4D4A46"/>
                </a:solidFill>
                <a:latin typeface="Poppins Medium"/>
              </a:rPr>
              <a:t>kesadaran akan kesejahteraan hewan di Indonesia</a:t>
            </a:r>
          </a:p>
          <a:p>
            <a:pPr>
              <a:lnSpc>
                <a:spcPts val="3600"/>
              </a:lnSpc>
            </a:pPr>
          </a:p>
          <a:p>
            <a:pPr>
              <a:lnSpc>
                <a:spcPts val="3600"/>
              </a:lnSpc>
            </a:pPr>
            <a:r>
              <a:rPr lang="en-US" sz="2400" spc="120">
                <a:solidFill>
                  <a:srgbClr val="4D4A46"/>
                </a:solidFill>
                <a:latin typeface="Poppins Medium"/>
              </a:rPr>
              <a:t>Masyarakat Indonesia semakin tertarik untuk mengadopsi, namun belum terfasilitasi</a:t>
            </a:r>
          </a:p>
        </p:txBody>
      </p:sp>
      <p:sp>
        <p:nvSpPr>
          <p:cNvPr name="TextBox 9" id="9"/>
          <p:cNvSpPr txBox="true"/>
          <p:nvPr/>
        </p:nvSpPr>
        <p:spPr>
          <a:xfrm rot="0">
            <a:off x="9220500" y="5592563"/>
            <a:ext cx="7929942" cy="3641963"/>
          </a:xfrm>
          <a:prstGeom prst="rect">
            <a:avLst/>
          </a:prstGeom>
        </p:spPr>
        <p:txBody>
          <a:bodyPr anchor="t" rtlCol="false" tIns="0" lIns="0" bIns="0" rIns="0">
            <a:spAutoFit/>
          </a:bodyPr>
          <a:lstStyle/>
          <a:p>
            <a:pPr marL="518160" indent="-259080" lvl="1">
              <a:lnSpc>
                <a:spcPts val="3600"/>
              </a:lnSpc>
              <a:buFont typeface="Arial"/>
              <a:buChar char="•"/>
            </a:pPr>
            <a:r>
              <a:rPr lang="en-US" sz="2400" spc="120">
                <a:solidFill>
                  <a:srgbClr val="4D4A46"/>
                </a:solidFill>
                <a:latin typeface="Poppins Medium"/>
              </a:rPr>
              <a:t>10 juta anjing liar</a:t>
            </a:r>
          </a:p>
          <a:p>
            <a:pPr marL="518160" indent="-259080" lvl="1">
              <a:lnSpc>
                <a:spcPts val="3600"/>
              </a:lnSpc>
              <a:buFont typeface="Arial"/>
              <a:buChar char="•"/>
            </a:pPr>
            <a:r>
              <a:rPr lang="en-US" sz="2400" spc="120">
                <a:solidFill>
                  <a:srgbClr val="4D4A46"/>
                </a:solidFill>
                <a:latin typeface="Poppins Medium"/>
              </a:rPr>
              <a:t>Banyak kasus kekerasan terhadap hewan</a:t>
            </a:r>
          </a:p>
          <a:p>
            <a:pPr marL="518160" indent="-259080" lvl="1">
              <a:lnSpc>
                <a:spcPts val="3600"/>
              </a:lnSpc>
              <a:buFont typeface="Arial"/>
              <a:buChar char="•"/>
            </a:pPr>
            <a:r>
              <a:rPr lang="en-US" sz="2400" spc="120">
                <a:solidFill>
                  <a:srgbClr val="4D4A46"/>
                </a:solidFill>
                <a:latin typeface="Poppins Medium"/>
              </a:rPr>
              <a:t>18.000 anjing liar di Bali setiap tahunnya diracuni sbg upaya pengendalian populasi</a:t>
            </a:r>
          </a:p>
          <a:p>
            <a:pPr marL="518160" indent="-259080" lvl="1">
              <a:lnSpc>
                <a:spcPts val="3600"/>
              </a:lnSpc>
              <a:buFont typeface="Arial"/>
              <a:buChar char="•"/>
            </a:pPr>
            <a:r>
              <a:rPr lang="en-US" sz="2400" spc="120">
                <a:solidFill>
                  <a:srgbClr val="4D4A46"/>
                </a:solidFill>
                <a:latin typeface="Poppins Medium"/>
              </a:rPr>
              <a:t>20.000 hewan tidak memiliki tempat tinggal di Jakarta</a:t>
            </a:r>
          </a:p>
          <a:p>
            <a:pPr marL="518160" indent="-259080" lvl="1">
              <a:lnSpc>
                <a:spcPts val="3600"/>
              </a:lnSpc>
              <a:buFont typeface="Arial"/>
              <a:buChar char="•"/>
            </a:pPr>
            <a:r>
              <a:rPr lang="en-US" sz="2400" spc="120">
                <a:solidFill>
                  <a:srgbClr val="4D4A46"/>
                </a:solidFill>
                <a:latin typeface="Poppins Medium"/>
              </a:rPr>
              <a:t>200 anjing liar di Jakarta Selatan keracunan akibat masyarakat setempat.</a:t>
            </a:r>
          </a:p>
        </p:txBody>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37176" y="2236073"/>
            <a:ext cx="6364248" cy="7022227"/>
          </a:xfrm>
          <a:custGeom>
            <a:avLst/>
            <a:gdLst/>
            <a:ahLst/>
            <a:cxnLst/>
            <a:rect r="r" b="b" t="t" l="l"/>
            <a:pathLst>
              <a:path h="7022227" w="6364248">
                <a:moveTo>
                  <a:pt x="0" y="0"/>
                </a:moveTo>
                <a:lnTo>
                  <a:pt x="6364248" y="0"/>
                </a:lnTo>
                <a:lnTo>
                  <a:pt x="6364248" y="7022227"/>
                </a:lnTo>
                <a:lnTo>
                  <a:pt x="0" y="7022227"/>
                </a:lnTo>
                <a:lnTo>
                  <a:pt x="0" y="0"/>
                </a:lnTo>
                <a:close/>
              </a:path>
            </a:pathLst>
          </a:custGeom>
          <a:blipFill>
            <a:blip r:embed="rId6"/>
            <a:stretch>
              <a:fillRect l="0" t="0" r="0" b="0"/>
            </a:stretch>
          </a:blipFill>
        </p:spPr>
      </p:sp>
      <p:sp>
        <p:nvSpPr>
          <p:cNvPr name="TextBox 5" id="5"/>
          <p:cNvSpPr txBox="true"/>
          <p:nvPr/>
        </p:nvSpPr>
        <p:spPr>
          <a:xfrm rot="0">
            <a:off x="6660864" y="1559814"/>
            <a:ext cx="4966272" cy="676259"/>
          </a:xfrm>
          <a:prstGeom prst="rect">
            <a:avLst/>
          </a:prstGeom>
        </p:spPr>
        <p:txBody>
          <a:bodyPr anchor="t" rtlCol="false" tIns="0" lIns="0" bIns="0" rIns="0">
            <a:spAutoFit/>
          </a:bodyPr>
          <a:lstStyle/>
          <a:p>
            <a:pPr algn="ctr">
              <a:lnSpc>
                <a:spcPts val="4950"/>
              </a:lnSpc>
            </a:pPr>
            <a:r>
              <a:rPr lang="en-US" sz="5000">
                <a:solidFill>
                  <a:srgbClr val="A9AFE3"/>
                </a:solidFill>
                <a:latin typeface="Lazydog"/>
              </a:rPr>
              <a:t>LOGIN</a:t>
            </a:r>
          </a:p>
        </p:txBody>
      </p:sp>
      <p:sp>
        <p:nvSpPr>
          <p:cNvPr name="TextBox 6" id="6"/>
          <p:cNvSpPr txBox="true"/>
          <p:nvPr/>
        </p:nvSpPr>
        <p:spPr>
          <a:xfrm rot="0">
            <a:off x="1893474" y="688086"/>
            <a:ext cx="14501052" cy="786003"/>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ACTIVITY DIAGRAM</a:t>
            </a:r>
          </a:p>
        </p:txBody>
      </p:sp>
      <p:sp>
        <p:nvSpPr>
          <p:cNvPr name="Freeform 7" id="7"/>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27896" y="5328233"/>
            <a:ext cx="4489349" cy="4572485"/>
          </a:xfrm>
          <a:custGeom>
            <a:avLst/>
            <a:gdLst/>
            <a:ahLst/>
            <a:cxnLst/>
            <a:rect r="r" b="b" t="t" l="l"/>
            <a:pathLst>
              <a:path h="4572485" w="4489349">
                <a:moveTo>
                  <a:pt x="0" y="0"/>
                </a:moveTo>
                <a:lnTo>
                  <a:pt x="4489349" y="0"/>
                </a:lnTo>
                <a:lnTo>
                  <a:pt x="4489349" y="4572485"/>
                </a:lnTo>
                <a:lnTo>
                  <a:pt x="0" y="45724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2" id="12"/>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56911" y="2236089"/>
            <a:ext cx="9174179" cy="7022211"/>
          </a:xfrm>
          <a:custGeom>
            <a:avLst/>
            <a:gdLst/>
            <a:ahLst/>
            <a:cxnLst/>
            <a:rect r="r" b="b" t="t" l="l"/>
            <a:pathLst>
              <a:path h="7022211" w="9174179">
                <a:moveTo>
                  <a:pt x="0" y="0"/>
                </a:moveTo>
                <a:lnTo>
                  <a:pt x="9174178" y="0"/>
                </a:lnTo>
                <a:lnTo>
                  <a:pt x="9174178" y="7022211"/>
                </a:lnTo>
                <a:lnTo>
                  <a:pt x="0" y="7022211"/>
                </a:lnTo>
                <a:lnTo>
                  <a:pt x="0" y="0"/>
                </a:lnTo>
                <a:close/>
              </a:path>
            </a:pathLst>
          </a:custGeom>
          <a:blipFill>
            <a:blip r:embed="rId6"/>
            <a:stretch>
              <a:fillRect l="0" t="0" r="0" b="0"/>
            </a:stretch>
          </a:blipFill>
        </p:spPr>
      </p:sp>
      <p:sp>
        <p:nvSpPr>
          <p:cNvPr name="TextBox 5" id="5"/>
          <p:cNvSpPr txBox="true"/>
          <p:nvPr/>
        </p:nvSpPr>
        <p:spPr>
          <a:xfrm rot="0">
            <a:off x="7118747" y="1559814"/>
            <a:ext cx="4050506" cy="676275"/>
          </a:xfrm>
          <a:prstGeom prst="rect">
            <a:avLst/>
          </a:prstGeom>
        </p:spPr>
        <p:txBody>
          <a:bodyPr anchor="t" rtlCol="false" tIns="0" lIns="0" bIns="0" rIns="0">
            <a:spAutoFit/>
          </a:bodyPr>
          <a:lstStyle/>
          <a:p>
            <a:pPr algn="ctr">
              <a:lnSpc>
                <a:spcPts val="4950"/>
              </a:lnSpc>
            </a:pPr>
            <a:r>
              <a:rPr lang="en-US" sz="5000">
                <a:solidFill>
                  <a:srgbClr val="A9AFE3"/>
                </a:solidFill>
                <a:latin typeface="Lazydog"/>
              </a:rPr>
              <a:t>SEARCH PET</a:t>
            </a:r>
          </a:p>
        </p:txBody>
      </p:sp>
      <p:sp>
        <p:nvSpPr>
          <p:cNvPr name="TextBox 6" id="6"/>
          <p:cNvSpPr txBox="true"/>
          <p:nvPr/>
        </p:nvSpPr>
        <p:spPr>
          <a:xfrm rot="0">
            <a:off x="1893474" y="688086"/>
            <a:ext cx="14501052" cy="786003"/>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ACTIVITY DIAGRAM</a:t>
            </a:r>
          </a:p>
        </p:txBody>
      </p:sp>
      <p:sp>
        <p:nvSpPr>
          <p:cNvPr name="Freeform 7" id="7"/>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837183" y="2236089"/>
            <a:ext cx="6364233" cy="7022211"/>
          </a:xfrm>
          <a:custGeom>
            <a:avLst/>
            <a:gdLst/>
            <a:ahLst/>
            <a:cxnLst/>
            <a:rect r="r" b="b" t="t" l="l"/>
            <a:pathLst>
              <a:path h="7022211" w="6364233">
                <a:moveTo>
                  <a:pt x="0" y="0"/>
                </a:moveTo>
                <a:lnTo>
                  <a:pt x="6364234" y="0"/>
                </a:lnTo>
                <a:lnTo>
                  <a:pt x="6364234" y="7022211"/>
                </a:lnTo>
                <a:lnTo>
                  <a:pt x="0" y="7022211"/>
                </a:lnTo>
                <a:lnTo>
                  <a:pt x="0" y="0"/>
                </a:lnTo>
                <a:close/>
              </a:path>
            </a:pathLst>
          </a:custGeom>
          <a:blipFill>
            <a:blip r:embed="rId6"/>
            <a:stretch>
              <a:fillRect l="0" t="0" r="0" b="0"/>
            </a:stretch>
          </a:blipFill>
        </p:spPr>
      </p:sp>
      <p:sp>
        <p:nvSpPr>
          <p:cNvPr name="TextBox 5" id="5"/>
          <p:cNvSpPr txBox="true"/>
          <p:nvPr/>
        </p:nvSpPr>
        <p:spPr>
          <a:xfrm rot="0">
            <a:off x="6339720" y="1559814"/>
            <a:ext cx="5608559" cy="676275"/>
          </a:xfrm>
          <a:prstGeom prst="rect">
            <a:avLst/>
          </a:prstGeom>
        </p:spPr>
        <p:txBody>
          <a:bodyPr anchor="t" rtlCol="false" tIns="0" lIns="0" bIns="0" rIns="0">
            <a:spAutoFit/>
          </a:bodyPr>
          <a:lstStyle/>
          <a:p>
            <a:pPr algn="ctr">
              <a:lnSpc>
                <a:spcPts val="4950"/>
              </a:lnSpc>
            </a:pPr>
            <a:r>
              <a:rPr lang="en-US" sz="5000">
                <a:solidFill>
                  <a:srgbClr val="A9AFE3"/>
                </a:solidFill>
                <a:latin typeface="Lazydog"/>
              </a:rPr>
              <a:t>PROFILE ANIMAL</a:t>
            </a:r>
          </a:p>
        </p:txBody>
      </p:sp>
      <p:sp>
        <p:nvSpPr>
          <p:cNvPr name="TextBox 6" id="6"/>
          <p:cNvSpPr txBox="true"/>
          <p:nvPr/>
        </p:nvSpPr>
        <p:spPr>
          <a:xfrm rot="0">
            <a:off x="1893474" y="688086"/>
            <a:ext cx="14501052" cy="786003"/>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ACTIVITY DIAGRAM</a:t>
            </a:r>
          </a:p>
        </p:txBody>
      </p:sp>
      <p:sp>
        <p:nvSpPr>
          <p:cNvPr name="Freeform 7" id="7"/>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895830" y="4867179"/>
            <a:ext cx="3812806" cy="5089912"/>
          </a:xfrm>
          <a:custGeom>
            <a:avLst/>
            <a:gdLst/>
            <a:ahLst/>
            <a:cxnLst/>
            <a:rect r="r" b="b" t="t" l="l"/>
            <a:pathLst>
              <a:path h="5089912" w="3812806">
                <a:moveTo>
                  <a:pt x="0" y="0"/>
                </a:moveTo>
                <a:lnTo>
                  <a:pt x="3812806" y="0"/>
                </a:lnTo>
                <a:lnTo>
                  <a:pt x="3812806" y="5089911"/>
                </a:lnTo>
                <a:lnTo>
                  <a:pt x="0" y="50899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2" id="12"/>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23022" y="2236089"/>
            <a:ext cx="9241955" cy="7022211"/>
          </a:xfrm>
          <a:custGeom>
            <a:avLst/>
            <a:gdLst/>
            <a:ahLst/>
            <a:cxnLst/>
            <a:rect r="r" b="b" t="t" l="l"/>
            <a:pathLst>
              <a:path h="7022211" w="9241955">
                <a:moveTo>
                  <a:pt x="0" y="0"/>
                </a:moveTo>
                <a:lnTo>
                  <a:pt x="9241956" y="0"/>
                </a:lnTo>
                <a:lnTo>
                  <a:pt x="9241956" y="7022211"/>
                </a:lnTo>
                <a:lnTo>
                  <a:pt x="0" y="7022211"/>
                </a:lnTo>
                <a:lnTo>
                  <a:pt x="0" y="0"/>
                </a:lnTo>
                <a:close/>
              </a:path>
            </a:pathLst>
          </a:custGeom>
          <a:blipFill>
            <a:blip r:embed="rId6"/>
            <a:stretch>
              <a:fillRect l="0" t="0" r="0" b="0"/>
            </a:stretch>
          </a:blipFill>
        </p:spPr>
      </p:sp>
      <p:sp>
        <p:nvSpPr>
          <p:cNvPr name="TextBox 5" id="5"/>
          <p:cNvSpPr txBox="true"/>
          <p:nvPr/>
        </p:nvSpPr>
        <p:spPr>
          <a:xfrm rot="0">
            <a:off x="7219680" y="1559814"/>
            <a:ext cx="3848641" cy="676275"/>
          </a:xfrm>
          <a:prstGeom prst="rect">
            <a:avLst/>
          </a:prstGeom>
        </p:spPr>
        <p:txBody>
          <a:bodyPr anchor="t" rtlCol="false" tIns="0" lIns="0" bIns="0" rIns="0">
            <a:spAutoFit/>
          </a:bodyPr>
          <a:lstStyle/>
          <a:p>
            <a:pPr algn="ctr">
              <a:lnSpc>
                <a:spcPts val="4950"/>
              </a:lnSpc>
            </a:pPr>
            <a:r>
              <a:rPr lang="en-US" sz="5000">
                <a:solidFill>
                  <a:srgbClr val="A9AFE3"/>
                </a:solidFill>
                <a:latin typeface="Lazydog"/>
              </a:rPr>
              <a:t>WISHLIST</a:t>
            </a:r>
          </a:p>
        </p:txBody>
      </p:sp>
      <p:sp>
        <p:nvSpPr>
          <p:cNvPr name="TextBox 6" id="6"/>
          <p:cNvSpPr txBox="true"/>
          <p:nvPr/>
        </p:nvSpPr>
        <p:spPr>
          <a:xfrm rot="0">
            <a:off x="1893474" y="688086"/>
            <a:ext cx="14501052" cy="786003"/>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ACTIVITY DIAGRAM</a:t>
            </a:r>
          </a:p>
        </p:txBody>
      </p:sp>
      <p:sp>
        <p:nvSpPr>
          <p:cNvPr name="Freeform 7" id="7"/>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967016" y="2236089"/>
            <a:ext cx="6353968" cy="7022211"/>
          </a:xfrm>
          <a:custGeom>
            <a:avLst/>
            <a:gdLst/>
            <a:ahLst/>
            <a:cxnLst/>
            <a:rect r="r" b="b" t="t" l="l"/>
            <a:pathLst>
              <a:path h="7022211" w="6353968">
                <a:moveTo>
                  <a:pt x="0" y="0"/>
                </a:moveTo>
                <a:lnTo>
                  <a:pt x="6353968" y="0"/>
                </a:lnTo>
                <a:lnTo>
                  <a:pt x="6353968" y="7022211"/>
                </a:lnTo>
                <a:lnTo>
                  <a:pt x="0" y="7022211"/>
                </a:lnTo>
                <a:lnTo>
                  <a:pt x="0" y="0"/>
                </a:lnTo>
                <a:close/>
              </a:path>
            </a:pathLst>
          </a:custGeom>
          <a:blipFill>
            <a:blip r:embed="rId6"/>
            <a:stretch>
              <a:fillRect l="0" t="0" r="0" b="0"/>
            </a:stretch>
          </a:blipFill>
        </p:spPr>
      </p:sp>
      <p:sp>
        <p:nvSpPr>
          <p:cNvPr name="TextBox 5" id="5"/>
          <p:cNvSpPr txBox="true"/>
          <p:nvPr/>
        </p:nvSpPr>
        <p:spPr>
          <a:xfrm rot="0">
            <a:off x="7808154" y="1559814"/>
            <a:ext cx="2671691" cy="676275"/>
          </a:xfrm>
          <a:prstGeom prst="rect">
            <a:avLst/>
          </a:prstGeom>
        </p:spPr>
        <p:txBody>
          <a:bodyPr anchor="t" rtlCol="false" tIns="0" lIns="0" bIns="0" rIns="0">
            <a:spAutoFit/>
          </a:bodyPr>
          <a:lstStyle/>
          <a:p>
            <a:pPr algn="ctr">
              <a:lnSpc>
                <a:spcPts val="4950"/>
              </a:lnSpc>
            </a:pPr>
            <a:r>
              <a:rPr lang="en-US" sz="5000">
                <a:solidFill>
                  <a:srgbClr val="A9AFE3"/>
                </a:solidFill>
                <a:latin typeface="Lazydog"/>
              </a:rPr>
              <a:t>FORUM</a:t>
            </a:r>
          </a:p>
        </p:txBody>
      </p:sp>
      <p:sp>
        <p:nvSpPr>
          <p:cNvPr name="TextBox 6" id="6"/>
          <p:cNvSpPr txBox="true"/>
          <p:nvPr/>
        </p:nvSpPr>
        <p:spPr>
          <a:xfrm rot="0">
            <a:off x="1893474" y="688086"/>
            <a:ext cx="14501052" cy="786003"/>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ACTIVITY DIAGRAM</a:t>
            </a:r>
          </a:p>
        </p:txBody>
      </p:sp>
      <p:sp>
        <p:nvSpPr>
          <p:cNvPr name="Freeform 7" id="7"/>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false" rot="0">
            <a:off x="-1761969" y="8129566"/>
            <a:ext cx="6409209" cy="1608129"/>
          </a:xfrm>
          <a:custGeom>
            <a:avLst/>
            <a:gdLst/>
            <a:ahLst/>
            <a:cxnLst/>
            <a:rect r="r" b="b" t="t" l="l"/>
            <a:pathLst>
              <a:path h="1608129" w="6409209">
                <a:moveTo>
                  <a:pt x="6409209" y="0"/>
                </a:moveTo>
                <a:lnTo>
                  <a:pt x="0" y="0"/>
                </a:lnTo>
                <a:lnTo>
                  <a:pt x="0" y="1608129"/>
                </a:lnTo>
                <a:lnTo>
                  <a:pt x="6409209" y="1608129"/>
                </a:lnTo>
                <a:lnTo>
                  <a:pt x="6409209"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2" id="12"/>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523022" y="2236089"/>
            <a:ext cx="9241955" cy="7022211"/>
          </a:xfrm>
          <a:custGeom>
            <a:avLst/>
            <a:gdLst/>
            <a:ahLst/>
            <a:cxnLst/>
            <a:rect r="r" b="b" t="t" l="l"/>
            <a:pathLst>
              <a:path h="7022211" w="9241955">
                <a:moveTo>
                  <a:pt x="0" y="0"/>
                </a:moveTo>
                <a:lnTo>
                  <a:pt x="9241956" y="0"/>
                </a:lnTo>
                <a:lnTo>
                  <a:pt x="9241956" y="7022211"/>
                </a:lnTo>
                <a:lnTo>
                  <a:pt x="0" y="7022211"/>
                </a:lnTo>
                <a:lnTo>
                  <a:pt x="0" y="0"/>
                </a:lnTo>
                <a:close/>
              </a:path>
            </a:pathLst>
          </a:custGeom>
          <a:blipFill>
            <a:blip r:embed="rId6"/>
            <a:stretch>
              <a:fillRect l="0" t="0" r="0" b="0"/>
            </a:stretch>
          </a:blipFill>
        </p:spPr>
      </p:sp>
      <p:sp>
        <p:nvSpPr>
          <p:cNvPr name="TextBox 5" id="5"/>
          <p:cNvSpPr txBox="true"/>
          <p:nvPr/>
        </p:nvSpPr>
        <p:spPr>
          <a:xfrm rot="0">
            <a:off x="7421399" y="1559814"/>
            <a:ext cx="3445203" cy="676275"/>
          </a:xfrm>
          <a:prstGeom prst="rect">
            <a:avLst/>
          </a:prstGeom>
        </p:spPr>
        <p:txBody>
          <a:bodyPr anchor="t" rtlCol="false" tIns="0" lIns="0" bIns="0" rIns="0">
            <a:spAutoFit/>
          </a:bodyPr>
          <a:lstStyle/>
          <a:p>
            <a:pPr algn="ctr">
              <a:lnSpc>
                <a:spcPts val="4950"/>
              </a:lnSpc>
            </a:pPr>
            <a:r>
              <a:rPr lang="en-US" sz="5000">
                <a:solidFill>
                  <a:srgbClr val="A9AFE3"/>
                </a:solidFill>
                <a:latin typeface="Lazydog"/>
              </a:rPr>
              <a:t>ARTIKEL</a:t>
            </a:r>
          </a:p>
        </p:txBody>
      </p:sp>
      <p:sp>
        <p:nvSpPr>
          <p:cNvPr name="TextBox 6" id="6"/>
          <p:cNvSpPr txBox="true"/>
          <p:nvPr/>
        </p:nvSpPr>
        <p:spPr>
          <a:xfrm rot="0">
            <a:off x="1893474" y="688086"/>
            <a:ext cx="14501052" cy="786003"/>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ACTIVITY DIAGRAM</a:t>
            </a:r>
          </a:p>
        </p:txBody>
      </p:sp>
      <p:sp>
        <p:nvSpPr>
          <p:cNvPr name="Freeform 7" id="7"/>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33907" y="2236089"/>
            <a:ext cx="8620186" cy="7022211"/>
          </a:xfrm>
          <a:custGeom>
            <a:avLst/>
            <a:gdLst/>
            <a:ahLst/>
            <a:cxnLst/>
            <a:rect r="r" b="b" t="t" l="l"/>
            <a:pathLst>
              <a:path h="7022211" w="8620186">
                <a:moveTo>
                  <a:pt x="0" y="0"/>
                </a:moveTo>
                <a:lnTo>
                  <a:pt x="8620186" y="0"/>
                </a:lnTo>
                <a:lnTo>
                  <a:pt x="8620186" y="7022211"/>
                </a:lnTo>
                <a:lnTo>
                  <a:pt x="0" y="7022211"/>
                </a:lnTo>
                <a:lnTo>
                  <a:pt x="0" y="0"/>
                </a:lnTo>
                <a:close/>
              </a:path>
            </a:pathLst>
          </a:custGeom>
          <a:blipFill>
            <a:blip r:embed="rId6"/>
            <a:stretch>
              <a:fillRect l="0" t="0" r="0" b="0"/>
            </a:stretch>
          </a:blipFill>
        </p:spPr>
      </p:sp>
      <p:sp>
        <p:nvSpPr>
          <p:cNvPr name="TextBox 5" id="5"/>
          <p:cNvSpPr txBox="true"/>
          <p:nvPr/>
        </p:nvSpPr>
        <p:spPr>
          <a:xfrm rot="0">
            <a:off x="6299442" y="1559814"/>
            <a:ext cx="5689116" cy="676275"/>
          </a:xfrm>
          <a:prstGeom prst="rect">
            <a:avLst/>
          </a:prstGeom>
        </p:spPr>
        <p:txBody>
          <a:bodyPr anchor="t" rtlCol="false" tIns="0" lIns="0" bIns="0" rIns="0">
            <a:spAutoFit/>
          </a:bodyPr>
          <a:lstStyle/>
          <a:p>
            <a:pPr algn="ctr">
              <a:lnSpc>
                <a:spcPts val="4950"/>
              </a:lnSpc>
            </a:pPr>
            <a:r>
              <a:rPr lang="en-US" sz="5000">
                <a:solidFill>
                  <a:srgbClr val="A9AFE3"/>
                </a:solidFill>
                <a:latin typeface="Lazydog"/>
              </a:rPr>
              <a:t>SEARCH SHELTER</a:t>
            </a:r>
          </a:p>
        </p:txBody>
      </p:sp>
      <p:sp>
        <p:nvSpPr>
          <p:cNvPr name="TextBox 6" id="6"/>
          <p:cNvSpPr txBox="true"/>
          <p:nvPr/>
        </p:nvSpPr>
        <p:spPr>
          <a:xfrm rot="0">
            <a:off x="1893474" y="688086"/>
            <a:ext cx="14501052" cy="786003"/>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ACTIVITY DIAGRAM</a:t>
            </a:r>
          </a:p>
        </p:txBody>
      </p:sp>
      <p:sp>
        <p:nvSpPr>
          <p:cNvPr name="Freeform 7" id="7"/>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89475" y="2264750"/>
            <a:ext cx="8509050" cy="6993550"/>
          </a:xfrm>
          <a:custGeom>
            <a:avLst/>
            <a:gdLst/>
            <a:ahLst/>
            <a:cxnLst/>
            <a:rect r="r" b="b" t="t" l="l"/>
            <a:pathLst>
              <a:path h="6993550" w="8509050">
                <a:moveTo>
                  <a:pt x="0" y="0"/>
                </a:moveTo>
                <a:lnTo>
                  <a:pt x="8509050" y="0"/>
                </a:lnTo>
                <a:lnTo>
                  <a:pt x="8509050" y="6993550"/>
                </a:lnTo>
                <a:lnTo>
                  <a:pt x="0" y="6993550"/>
                </a:lnTo>
                <a:lnTo>
                  <a:pt x="0" y="0"/>
                </a:lnTo>
                <a:close/>
              </a:path>
            </a:pathLst>
          </a:custGeom>
          <a:blipFill>
            <a:blip r:embed="rId6"/>
            <a:stretch>
              <a:fillRect l="0" t="0" r="0" b="0"/>
            </a:stretch>
          </a:blipFill>
        </p:spPr>
      </p:sp>
      <p:sp>
        <p:nvSpPr>
          <p:cNvPr name="TextBox 5" id="5"/>
          <p:cNvSpPr txBox="true"/>
          <p:nvPr/>
        </p:nvSpPr>
        <p:spPr>
          <a:xfrm rot="0">
            <a:off x="6167591" y="1559814"/>
            <a:ext cx="5952819" cy="676275"/>
          </a:xfrm>
          <a:prstGeom prst="rect">
            <a:avLst/>
          </a:prstGeom>
        </p:spPr>
        <p:txBody>
          <a:bodyPr anchor="t" rtlCol="false" tIns="0" lIns="0" bIns="0" rIns="0">
            <a:spAutoFit/>
          </a:bodyPr>
          <a:lstStyle/>
          <a:p>
            <a:pPr algn="ctr">
              <a:lnSpc>
                <a:spcPts val="4950"/>
              </a:lnSpc>
            </a:pPr>
            <a:r>
              <a:rPr lang="en-US" sz="5000">
                <a:solidFill>
                  <a:srgbClr val="A9AFE3"/>
                </a:solidFill>
                <a:latin typeface="Lazydog"/>
              </a:rPr>
              <a:t>INFORMASI SHELTER</a:t>
            </a:r>
          </a:p>
        </p:txBody>
      </p:sp>
      <p:sp>
        <p:nvSpPr>
          <p:cNvPr name="TextBox 6" id="6"/>
          <p:cNvSpPr txBox="true"/>
          <p:nvPr/>
        </p:nvSpPr>
        <p:spPr>
          <a:xfrm rot="0">
            <a:off x="1893474" y="688086"/>
            <a:ext cx="14501052" cy="786003"/>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ACTIVITY DIAGRAM</a:t>
            </a:r>
          </a:p>
        </p:txBody>
      </p:sp>
      <p:sp>
        <p:nvSpPr>
          <p:cNvPr name="Freeform 7" id="7"/>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816841" y="5328233"/>
            <a:ext cx="3442459" cy="3928118"/>
          </a:xfrm>
          <a:custGeom>
            <a:avLst/>
            <a:gdLst/>
            <a:ahLst/>
            <a:cxnLst/>
            <a:rect r="r" b="b" t="t" l="l"/>
            <a:pathLst>
              <a:path h="3928118" w="3442459">
                <a:moveTo>
                  <a:pt x="0" y="0"/>
                </a:moveTo>
                <a:lnTo>
                  <a:pt x="3442459" y="0"/>
                </a:lnTo>
                <a:lnTo>
                  <a:pt x="3442459" y="3928118"/>
                </a:lnTo>
                <a:lnTo>
                  <a:pt x="0" y="39281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2" id="12"/>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892857" y="1853286"/>
            <a:ext cx="10502287" cy="7311298"/>
          </a:xfrm>
          <a:custGeom>
            <a:avLst/>
            <a:gdLst/>
            <a:ahLst/>
            <a:cxnLst/>
            <a:rect r="r" b="b" t="t" l="l"/>
            <a:pathLst>
              <a:path h="7311298" w="10502287">
                <a:moveTo>
                  <a:pt x="0" y="0"/>
                </a:moveTo>
                <a:lnTo>
                  <a:pt x="10502286" y="0"/>
                </a:lnTo>
                <a:lnTo>
                  <a:pt x="10502286" y="7311298"/>
                </a:lnTo>
                <a:lnTo>
                  <a:pt x="0" y="7311298"/>
                </a:lnTo>
                <a:lnTo>
                  <a:pt x="0" y="0"/>
                </a:lnTo>
                <a:close/>
              </a:path>
            </a:pathLst>
          </a:custGeom>
          <a:blipFill>
            <a:blip r:embed="rId8"/>
            <a:stretch>
              <a:fillRect l="0" t="0" r="0" b="0"/>
            </a:stretch>
          </a:blipFill>
        </p:spPr>
      </p:sp>
      <p:sp>
        <p:nvSpPr>
          <p:cNvPr name="Freeform 8" id="8"/>
          <p:cNvSpPr/>
          <p:nvPr/>
        </p:nvSpPr>
        <p:spPr>
          <a:xfrm flipH="false" flipV="false" rot="0">
            <a:off x="1988178" y="5860163"/>
            <a:ext cx="3209655" cy="3662469"/>
          </a:xfrm>
          <a:custGeom>
            <a:avLst/>
            <a:gdLst/>
            <a:ahLst/>
            <a:cxnLst/>
            <a:rect r="r" b="b" t="t" l="l"/>
            <a:pathLst>
              <a:path h="3662469" w="3209655">
                <a:moveTo>
                  <a:pt x="0" y="0"/>
                </a:moveTo>
                <a:lnTo>
                  <a:pt x="3209655" y="0"/>
                </a:lnTo>
                <a:lnTo>
                  <a:pt x="3209655" y="3662469"/>
                </a:lnTo>
                <a:lnTo>
                  <a:pt x="0" y="366246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893474" y="688102"/>
            <a:ext cx="14501052" cy="785970"/>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CLASS DIAGRAM</a:t>
            </a:r>
          </a:p>
        </p:txBody>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066148" y="2430033"/>
            <a:ext cx="7906303" cy="7168795"/>
          </a:xfrm>
          <a:custGeom>
            <a:avLst/>
            <a:gdLst/>
            <a:ahLst/>
            <a:cxnLst/>
            <a:rect r="r" b="b" t="t" l="l"/>
            <a:pathLst>
              <a:path h="7168795" w="7906303">
                <a:moveTo>
                  <a:pt x="0" y="0"/>
                </a:moveTo>
                <a:lnTo>
                  <a:pt x="7906304" y="0"/>
                </a:lnTo>
                <a:lnTo>
                  <a:pt x="7906304" y="7168795"/>
                </a:lnTo>
                <a:lnTo>
                  <a:pt x="0" y="7168795"/>
                </a:lnTo>
                <a:lnTo>
                  <a:pt x="0" y="0"/>
                </a:lnTo>
                <a:close/>
              </a:path>
            </a:pathLst>
          </a:custGeom>
          <a:blipFill>
            <a:blip r:embed="rId8"/>
            <a:stretch>
              <a:fillRect l="0" t="-20246" r="0" b="0"/>
            </a:stretch>
          </a:blipFill>
        </p:spPr>
      </p:sp>
      <p:sp>
        <p:nvSpPr>
          <p:cNvPr name="Freeform 8" id="8"/>
          <p:cNvSpPr/>
          <p:nvPr/>
        </p:nvSpPr>
        <p:spPr>
          <a:xfrm flipH="false" flipV="false" rot="0">
            <a:off x="5066148" y="1800004"/>
            <a:ext cx="7906303" cy="7056458"/>
          </a:xfrm>
          <a:custGeom>
            <a:avLst/>
            <a:gdLst/>
            <a:ahLst/>
            <a:cxnLst/>
            <a:rect r="r" b="b" t="t" l="l"/>
            <a:pathLst>
              <a:path h="7056458" w="7906303">
                <a:moveTo>
                  <a:pt x="0" y="0"/>
                </a:moveTo>
                <a:lnTo>
                  <a:pt x="7906304" y="0"/>
                </a:lnTo>
                <a:lnTo>
                  <a:pt x="7906304" y="7056458"/>
                </a:lnTo>
                <a:lnTo>
                  <a:pt x="0" y="7056458"/>
                </a:lnTo>
                <a:lnTo>
                  <a:pt x="0" y="0"/>
                </a:lnTo>
                <a:close/>
              </a:path>
            </a:pathLst>
          </a:custGeom>
          <a:blipFill>
            <a:blip r:embed="rId9"/>
            <a:stretch>
              <a:fillRect l="0" t="0" r="0" b="0"/>
            </a:stretch>
          </a:blipFill>
        </p:spPr>
      </p:sp>
      <p:sp>
        <p:nvSpPr>
          <p:cNvPr name="TextBox 9" id="9"/>
          <p:cNvSpPr txBox="true"/>
          <p:nvPr/>
        </p:nvSpPr>
        <p:spPr>
          <a:xfrm rot="0">
            <a:off x="1893474" y="688102"/>
            <a:ext cx="14501052" cy="785970"/>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SEQUENCE DIAGRAM USER</a:t>
            </a:r>
          </a:p>
        </p:txBody>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1561365">
            <a:off x="16463961" y="6808191"/>
            <a:ext cx="3018046" cy="3484035"/>
          </a:xfrm>
          <a:custGeom>
            <a:avLst/>
            <a:gdLst/>
            <a:ahLst/>
            <a:cxnLst/>
            <a:rect r="r" b="b" t="t" l="l"/>
            <a:pathLst>
              <a:path h="3484035" w="3018046">
                <a:moveTo>
                  <a:pt x="0" y="0"/>
                </a:moveTo>
                <a:lnTo>
                  <a:pt x="3018045" y="0"/>
                </a:lnTo>
                <a:lnTo>
                  <a:pt x="3018045" y="3484036"/>
                </a:lnTo>
                <a:lnTo>
                  <a:pt x="0" y="348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678015">
            <a:off x="21204" y="3785815"/>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3121932">
            <a:off x="16415308" y="1775556"/>
            <a:ext cx="1654089" cy="3528723"/>
          </a:xfrm>
          <a:custGeom>
            <a:avLst/>
            <a:gdLst/>
            <a:ahLst/>
            <a:cxnLst/>
            <a:rect r="r" b="b" t="t" l="l"/>
            <a:pathLst>
              <a:path h="3528723" w="1654089">
                <a:moveTo>
                  <a:pt x="1654089" y="0"/>
                </a:moveTo>
                <a:lnTo>
                  <a:pt x="0" y="0"/>
                </a:lnTo>
                <a:lnTo>
                  <a:pt x="0" y="3528723"/>
                </a:lnTo>
                <a:lnTo>
                  <a:pt x="1654089" y="3528723"/>
                </a:lnTo>
                <a:lnTo>
                  <a:pt x="16540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76008">
            <a:off x="3939566" y="4195826"/>
            <a:ext cx="10125455" cy="9505271"/>
          </a:xfrm>
          <a:custGeom>
            <a:avLst/>
            <a:gdLst/>
            <a:ahLst/>
            <a:cxnLst/>
            <a:rect r="r" b="b" t="t" l="l"/>
            <a:pathLst>
              <a:path h="9505271" w="10125455">
                <a:moveTo>
                  <a:pt x="0" y="0"/>
                </a:moveTo>
                <a:lnTo>
                  <a:pt x="10125455" y="0"/>
                </a:lnTo>
                <a:lnTo>
                  <a:pt x="10125455" y="9505271"/>
                </a:lnTo>
                <a:lnTo>
                  <a:pt x="0" y="9505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378550" y="2696408"/>
            <a:ext cx="6432057" cy="2270512"/>
          </a:xfrm>
          <a:prstGeom prst="rect">
            <a:avLst/>
          </a:prstGeom>
        </p:spPr>
        <p:txBody>
          <a:bodyPr anchor="t" rtlCol="false" tIns="0" lIns="0" bIns="0" rIns="0">
            <a:spAutoFit/>
          </a:bodyPr>
          <a:lstStyle/>
          <a:p>
            <a:pPr>
              <a:lnSpc>
                <a:spcPts val="3600"/>
              </a:lnSpc>
            </a:pPr>
            <a:r>
              <a:rPr lang="en-US" sz="2400" spc="120">
                <a:solidFill>
                  <a:srgbClr val="4D4A46"/>
                </a:solidFill>
                <a:latin typeface="Poppins Medium"/>
              </a:rPr>
              <a:t>Masalah yang dihadapi adalah banyaknya hewan terlantar di Indonesia yang tidak mendapatkan perawatan dan cinta yang layak dari manusia.</a:t>
            </a:r>
          </a:p>
        </p:txBody>
      </p:sp>
      <p:sp>
        <p:nvSpPr>
          <p:cNvPr name="TextBox 7" id="7"/>
          <p:cNvSpPr txBox="true"/>
          <p:nvPr/>
        </p:nvSpPr>
        <p:spPr>
          <a:xfrm rot="0">
            <a:off x="9987892" y="2696408"/>
            <a:ext cx="7052827" cy="3184813"/>
          </a:xfrm>
          <a:prstGeom prst="rect">
            <a:avLst/>
          </a:prstGeom>
        </p:spPr>
        <p:txBody>
          <a:bodyPr anchor="t" rtlCol="false" tIns="0" lIns="0" bIns="0" rIns="0">
            <a:spAutoFit/>
          </a:bodyPr>
          <a:lstStyle/>
          <a:p>
            <a:pPr>
              <a:lnSpc>
                <a:spcPts val="3600"/>
              </a:lnSpc>
            </a:pPr>
            <a:r>
              <a:rPr lang="en-US" sz="2400" spc="120">
                <a:solidFill>
                  <a:srgbClr val="4D4A46"/>
                </a:solidFill>
                <a:latin typeface="Poppins Medium"/>
              </a:rPr>
              <a:t>Solusi yang ditawarkan oleh aplikasi atau website adopsi hewan adalah menyediakan platform yang mudah diakses dan dapat membantu mengurangi jumlah hewan terlantar dengan cara mengadopsi hewan yang sudah tidak memiliki rumah.</a:t>
            </a:r>
          </a:p>
        </p:txBody>
      </p:sp>
      <p:sp>
        <p:nvSpPr>
          <p:cNvPr name="Freeform 8" id="8"/>
          <p:cNvSpPr/>
          <p:nvPr/>
        </p:nvSpPr>
        <p:spPr>
          <a:xfrm flipH="false" flipV="false" rot="0">
            <a:off x="3628539" y="6322747"/>
            <a:ext cx="11030923" cy="2767759"/>
          </a:xfrm>
          <a:custGeom>
            <a:avLst/>
            <a:gdLst/>
            <a:ahLst/>
            <a:cxnLst/>
            <a:rect r="r" b="b" t="t" l="l"/>
            <a:pathLst>
              <a:path h="2767759" w="11030923">
                <a:moveTo>
                  <a:pt x="0" y="0"/>
                </a:moveTo>
                <a:lnTo>
                  <a:pt x="11030922" y="0"/>
                </a:lnTo>
                <a:lnTo>
                  <a:pt x="11030922" y="2767758"/>
                </a:lnTo>
                <a:lnTo>
                  <a:pt x="0" y="27677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2378550" y="1238250"/>
            <a:ext cx="6210354" cy="1439622"/>
          </a:xfrm>
          <a:prstGeom prst="rect">
            <a:avLst/>
          </a:prstGeom>
        </p:spPr>
        <p:txBody>
          <a:bodyPr anchor="t" rtlCol="false" tIns="0" lIns="0" bIns="0" rIns="0">
            <a:spAutoFit/>
          </a:bodyPr>
          <a:lstStyle/>
          <a:p>
            <a:pPr>
              <a:lnSpc>
                <a:spcPts val="10763"/>
              </a:lnSpc>
            </a:pPr>
            <a:r>
              <a:rPr lang="en-US" sz="10872">
                <a:solidFill>
                  <a:srgbClr val="FAA552"/>
                </a:solidFill>
                <a:latin typeface="Lazydog"/>
              </a:rPr>
              <a:t>MASALAH</a:t>
            </a:r>
          </a:p>
        </p:txBody>
      </p:sp>
      <p:sp>
        <p:nvSpPr>
          <p:cNvPr name="TextBox 10" id="10"/>
          <p:cNvSpPr txBox="true"/>
          <p:nvPr/>
        </p:nvSpPr>
        <p:spPr>
          <a:xfrm rot="0">
            <a:off x="9987892" y="1099017"/>
            <a:ext cx="7052827" cy="1439622"/>
          </a:xfrm>
          <a:prstGeom prst="rect">
            <a:avLst/>
          </a:prstGeom>
        </p:spPr>
        <p:txBody>
          <a:bodyPr anchor="t" rtlCol="false" tIns="0" lIns="0" bIns="0" rIns="0">
            <a:spAutoFit/>
          </a:bodyPr>
          <a:lstStyle/>
          <a:p>
            <a:pPr>
              <a:lnSpc>
                <a:spcPts val="10763"/>
              </a:lnSpc>
            </a:pPr>
            <a:r>
              <a:rPr lang="en-US" sz="10872">
                <a:solidFill>
                  <a:srgbClr val="A9AFE3"/>
                </a:solidFill>
                <a:latin typeface="Lazydog"/>
              </a:rPr>
              <a:t>SOLUSI</a:t>
            </a:r>
          </a:p>
        </p:txBody>
      </p:sp>
      <p:sp>
        <p:nvSpPr>
          <p:cNvPr name="TextBox 11" id="11"/>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2" id="12"/>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066148" y="2430033"/>
            <a:ext cx="7906303" cy="7168795"/>
          </a:xfrm>
          <a:custGeom>
            <a:avLst/>
            <a:gdLst/>
            <a:ahLst/>
            <a:cxnLst/>
            <a:rect r="r" b="b" t="t" l="l"/>
            <a:pathLst>
              <a:path h="7168795" w="7906303">
                <a:moveTo>
                  <a:pt x="0" y="0"/>
                </a:moveTo>
                <a:lnTo>
                  <a:pt x="7906304" y="0"/>
                </a:lnTo>
                <a:lnTo>
                  <a:pt x="7906304" y="7168795"/>
                </a:lnTo>
                <a:lnTo>
                  <a:pt x="0" y="7168795"/>
                </a:lnTo>
                <a:lnTo>
                  <a:pt x="0" y="0"/>
                </a:lnTo>
                <a:close/>
              </a:path>
            </a:pathLst>
          </a:custGeom>
          <a:blipFill>
            <a:blip r:embed="rId6"/>
            <a:stretch>
              <a:fillRect l="0" t="-20246" r="0" b="0"/>
            </a:stretch>
          </a:blipFill>
        </p:spPr>
      </p:sp>
      <p:sp>
        <p:nvSpPr>
          <p:cNvPr name="Freeform 5" id="5"/>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066148" y="1800004"/>
            <a:ext cx="7906303" cy="833426"/>
          </a:xfrm>
          <a:custGeom>
            <a:avLst/>
            <a:gdLst/>
            <a:ahLst/>
            <a:cxnLst/>
            <a:rect r="r" b="b" t="t" l="l"/>
            <a:pathLst>
              <a:path h="833426" w="7906303">
                <a:moveTo>
                  <a:pt x="0" y="0"/>
                </a:moveTo>
                <a:lnTo>
                  <a:pt x="7906304" y="0"/>
                </a:lnTo>
                <a:lnTo>
                  <a:pt x="7906304" y="833426"/>
                </a:lnTo>
                <a:lnTo>
                  <a:pt x="0" y="833426"/>
                </a:lnTo>
                <a:lnTo>
                  <a:pt x="0" y="0"/>
                </a:lnTo>
                <a:close/>
              </a:path>
            </a:pathLst>
          </a:custGeom>
          <a:blipFill>
            <a:blip r:embed="rId9"/>
            <a:stretch>
              <a:fillRect l="0" t="0" r="0" b="-746680"/>
            </a:stretch>
          </a:blipFill>
        </p:spPr>
      </p:sp>
      <p:sp>
        <p:nvSpPr>
          <p:cNvPr name="Freeform 9" id="9"/>
          <p:cNvSpPr/>
          <p:nvPr/>
        </p:nvSpPr>
        <p:spPr>
          <a:xfrm flipH="false" flipV="false" rot="0">
            <a:off x="5526395" y="2614380"/>
            <a:ext cx="7044283" cy="6277239"/>
          </a:xfrm>
          <a:custGeom>
            <a:avLst/>
            <a:gdLst/>
            <a:ahLst/>
            <a:cxnLst/>
            <a:rect r="r" b="b" t="t" l="l"/>
            <a:pathLst>
              <a:path h="6277239" w="7044283">
                <a:moveTo>
                  <a:pt x="0" y="0"/>
                </a:moveTo>
                <a:lnTo>
                  <a:pt x="7044283" y="0"/>
                </a:lnTo>
                <a:lnTo>
                  <a:pt x="7044283" y="6277239"/>
                </a:lnTo>
                <a:lnTo>
                  <a:pt x="0" y="6277239"/>
                </a:lnTo>
                <a:lnTo>
                  <a:pt x="0" y="0"/>
                </a:lnTo>
                <a:close/>
              </a:path>
            </a:pathLst>
          </a:custGeom>
          <a:blipFill>
            <a:blip r:embed="rId10"/>
            <a:stretch>
              <a:fillRect l="0" t="0" r="0" b="0"/>
            </a:stretch>
          </a:blipFill>
        </p:spPr>
      </p:sp>
      <p:sp>
        <p:nvSpPr>
          <p:cNvPr name="TextBox 10" id="10"/>
          <p:cNvSpPr txBox="true"/>
          <p:nvPr/>
        </p:nvSpPr>
        <p:spPr>
          <a:xfrm rot="0">
            <a:off x="1893474" y="688102"/>
            <a:ext cx="14501052" cy="785970"/>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SEQUENCE DIAGRAM SHELTER</a:t>
            </a:r>
          </a:p>
        </p:txBody>
      </p:sp>
      <p:sp>
        <p:nvSpPr>
          <p:cNvPr name="TextBox 11" id="11"/>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2" id="12"/>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983511" y="449983"/>
            <a:ext cx="7967700" cy="839898"/>
          </a:xfrm>
          <a:custGeom>
            <a:avLst/>
            <a:gdLst/>
            <a:ahLst/>
            <a:cxnLst/>
            <a:rect r="r" b="b" t="t" l="l"/>
            <a:pathLst>
              <a:path h="839898" w="7967700">
                <a:moveTo>
                  <a:pt x="0" y="0"/>
                </a:moveTo>
                <a:lnTo>
                  <a:pt x="7967700" y="0"/>
                </a:lnTo>
                <a:lnTo>
                  <a:pt x="7967700" y="839898"/>
                </a:lnTo>
                <a:lnTo>
                  <a:pt x="0" y="839898"/>
                </a:lnTo>
                <a:lnTo>
                  <a:pt x="0" y="0"/>
                </a:lnTo>
                <a:close/>
              </a:path>
            </a:pathLst>
          </a:custGeom>
          <a:blipFill>
            <a:blip r:embed="rId8"/>
            <a:stretch>
              <a:fillRect l="0" t="0" r="0" b="-746680"/>
            </a:stretch>
          </a:blipFill>
        </p:spPr>
      </p:sp>
      <p:sp>
        <p:nvSpPr>
          <p:cNvPr name="Freeform 8" id="8"/>
          <p:cNvSpPr/>
          <p:nvPr/>
        </p:nvSpPr>
        <p:spPr>
          <a:xfrm flipH="false" flipV="false" rot="0">
            <a:off x="7014602" y="1254834"/>
            <a:ext cx="7906303" cy="8620231"/>
          </a:xfrm>
          <a:custGeom>
            <a:avLst/>
            <a:gdLst/>
            <a:ahLst/>
            <a:cxnLst/>
            <a:rect r="r" b="b" t="t" l="l"/>
            <a:pathLst>
              <a:path h="8620231" w="7906303">
                <a:moveTo>
                  <a:pt x="0" y="0"/>
                </a:moveTo>
                <a:lnTo>
                  <a:pt x="7906303" y="0"/>
                </a:lnTo>
                <a:lnTo>
                  <a:pt x="7906303" y="8620230"/>
                </a:lnTo>
                <a:lnTo>
                  <a:pt x="0" y="8620230"/>
                </a:lnTo>
                <a:lnTo>
                  <a:pt x="0" y="0"/>
                </a:lnTo>
                <a:close/>
              </a:path>
            </a:pathLst>
          </a:custGeom>
          <a:blipFill>
            <a:blip r:embed="rId9"/>
            <a:stretch>
              <a:fillRect l="0" t="0" r="0" b="0"/>
            </a:stretch>
          </a:blipFill>
        </p:spPr>
      </p:sp>
      <p:sp>
        <p:nvSpPr>
          <p:cNvPr name="TextBox 9" id="9"/>
          <p:cNvSpPr txBox="true"/>
          <p:nvPr/>
        </p:nvSpPr>
        <p:spPr>
          <a:xfrm rot="0">
            <a:off x="1945165" y="4069511"/>
            <a:ext cx="4631287" cy="2252754"/>
          </a:xfrm>
          <a:prstGeom prst="rect">
            <a:avLst/>
          </a:prstGeom>
        </p:spPr>
        <p:txBody>
          <a:bodyPr anchor="t" rtlCol="false" tIns="0" lIns="0" bIns="0" rIns="0">
            <a:spAutoFit/>
          </a:bodyPr>
          <a:lstStyle/>
          <a:p>
            <a:pPr algn="ctr">
              <a:lnSpc>
                <a:spcPts val="5841"/>
              </a:lnSpc>
            </a:pPr>
            <a:r>
              <a:rPr lang="en-US" sz="5900">
                <a:solidFill>
                  <a:srgbClr val="A9AFE3"/>
                </a:solidFill>
                <a:latin typeface="Lazydog"/>
              </a:rPr>
              <a:t>SEQUENCE DIAGRAM ADMIN</a:t>
            </a:r>
          </a:p>
        </p:txBody>
      </p:sp>
      <p:sp>
        <p:nvSpPr>
          <p:cNvPr name="TextBox 10" id="10"/>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987183" y="801261"/>
            <a:ext cx="13272117" cy="8457039"/>
          </a:xfrm>
          <a:custGeom>
            <a:avLst/>
            <a:gdLst/>
            <a:ahLst/>
            <a:cxnLst/>
            <a:rect r="r" b="b" t="t" l="l"/>
            <a:pathLst>
              <a:path h="8457039" w="13272117">
                <a:moveTo>
                  <a:pt x="0" y="0"/>
                </a:moveTo>
                <a:lnTo>
                  <a:pt x="13272117" y="0"/>
                </a:lnTo>
                <a:lnTo>
                  <a:pt x="13272117" y="8457039"/>
                </a:lnTo>
                <a:lnTo>
                  <a:pt x="0" y="8457039"/>
                </a:lnTo>
                <a:lnTo>
                  <a:pt x="0" y="0"/>
                </a:lnTo>
                <a:close/>
              </a:path>
            </a:pathLst>
          </a:custGeom>
          <a:blipFill>
            <a:blip r:embed="rId7"/>
            <a:stretch>
              <a:fillRect l="0" t="0" r="-281" b="0"/>
            </a:stretch>
          </a:blipFill>
        </p:spPr>
      </p:sp>
      <p:sp>
        <p:nvSpPr>
          <p:cNvPr name="TextBox 7" id="7"/>
          <p:cNvSpPr txBox="true"/>
          <p:nvPr/>
        </p:nvSpPr>
        <p:spPr>
          <a:xfrm rot="0">
            <a:off x="1028700" y="1209675"/>
            <a:ext cx="6687187" cy="1275191"/>
          </a:xfrm>
          <a:prstGeom prst="rect">
            <a:avLst/>
          </a:prstGeom>
        </p:spPr>
        <p:txBody>
          <a:bodyPr anchor="t" rtlCol="false" tIns="0" lIns="0" bIns="0" rIns="0">
            <a:spAutoFit/>
          </a:bodyPr>
          <a:lstStyle/>
          <a:p>
            <a:pPr algn="ctr">
              <a:lnSpc>
                <a:spcPts val="9504"/>
              </a:lnSpc>
            </a:pPr>
            <a:r>
              <a:rPr lang="en-US" sz="9600">
                <a:solidFill>
                  <a:srgbClr val="A9AFE3"/>
                </a:solidFill>
                <a:latin typeface="Lazydog"/>
              </a:rPr>
              <a:t>PROGRESS</a:t>
            </a:r>
          </a:p>
        </p:txBody>
      </p:sp>
      <p:sp>
        <p:nvSpPr>
          <p:cNvPr name="TextBox 8" id="8"/>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9" id="9"/>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987183" y="801261"/>
            <a:ext cx="13272117" cy="8457039"/>
          </a:xfrm>
          <a:custGeom>
            <a:avLst/>
            <a:gdLst/>
            <a:ahLst/>
            <a:cxnLst/>
            <a:rect r="r" b="b" t="t" l="l"/>
            <a:pathLst>
              <a:path h="8457039" w="13272117">
                <a:moveTo>
                  <a:pt x="0" y="0"/>
                </a:moveTo>
                <a:lnTo>
                  <a:pt x="13272117" y="0"/>
                </a:lnTo>
                <a:lnTo>
                  <a:pt x="13272117" y="8457039"/>
                </a:lnTo>
                <a:lnTo>
                  <a:pt x="0" y="8457039"/>
                </a:lnTo>
                <a:lnTo>
                  <a:pt x="0" y="0"/>
                </a:lnTo>
                <a:close/>
              </a:path>
            </a:pathLst>
          </a:custGeom>
          <a:blipFill>
            <a:blip r:embed="rId7"/>
            <a:stretch>
              <a:fillRect l="0" t="0" r="-281" b="0"/>
            </a:stretch>
          </a:blipFill>
        </p:spPr>
      </p:sp>
      <p:sp>
        <p:nvSpPr>
          <p:cNvPr name="TextBox 7" id="7"/>
          <p:cNvSpPr txBox="true"/>
          <p:nvPr/>
        </p:nvSpPr>
        <p:spPr>
          <a:xfrm rot="0">
            <a:off x="1028700" y="1209675"/>
            <a:ext cx="6687187" cy="1275191"/>
          </a:xfrm>
          <a:prstGeom prst="rect">
            <a:avLst/>
          </a:prstGeom>
        </p:spPr>
        <p:txBody>
          <a:bodyPr anchor="t" rtlCol="false" tIns="0" lIns="0" bIns="0" rIns="0">
            <a:spAutoFit/>
          </a:bodyPr>
          <a:lstStyle/>
          <a:p>
            <a:pPr algn="ctr">
              <a:lnSpc>
                <a:spcPts val="9504"/>
              </a:lnSpc>
            </a:pPr>
            <a:r>
              <a:rPr lang="en-US" sz="9600">
                <a:solidFill>
                  <a:srgbClr val="A9AFE3"/>
                </a:solidFill>
                <a:latin typeface="Lazydog"/>
              </a:rPr>
              <a:t>PROGRESS</a:t>
            </a:r>
          </a:p>
        </p:txBody>
      </p:sp>
      <p:sp>
        <p:nvSpPr>
          <p:cNvPr name="TextBox 8" id="8"/>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9" id="9"/>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1561365">
            <a:off x="8819063" y="-713318"/>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116426">
            <a:off x="12096827" y="-4774244"/>
            <a:ext cx="8634879" cy="8105993"/>
          </a:xfrm>
          <a:custGeom>
            <a:avLst/>
            <a:gdLst/>
            <a:ahLst/>
            <a:cxnLst/>
            <a:rect r="r" b="b" t="t" l="l"/>
            <a:pathLst>
              <a:path h="8105993" w="8634879">
                <a:moveTo>
                  <a:pt x="0" y="0"/>
                </a:moveTo>
                <a:lnTo>
                  <a:pt x="8634879" y="0"/>
                </a:lnTo>
                <a:lnTo>
                  <a:pt x="8634879" y="8105993"/>
                </a:lnTo>
                <a:lnTo>
                  <a:pt x="0" y="81059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78015">
            <a:off x="-297432" y="42368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182311" y="428153"/>
            <a:ext cx="14231956" cy="8498489"/>
          </a:xfrm>
          <a:custGeom>
            <a:avLst/>
            <a:gdLst/>
            <a:ahLst/>
            <a:cxnLst/>
            <a:rect r="r" b="b" t="t" l="l"/>
            <a:pathLst>
              <a:path h="8498489" w="14231956">
                <a:moveTo>
                  <a:pt x="0" y="0"/>
                </a:moveTo>
                <a:lnTo>
                  <a:pt x="14231956" y="0"/>
                </a:lnTo>
                <a:lnTo>
                  <a:pt x="14231956" y="8498489"/>
                </a:lnTo>
                <a:lnTo>
                  <a:pt x="0" y="8498489"/>
                </a:lnTo>
                <a:lnTo>
                  <a:pt x="0" y="0"/>
                </a:lnTo>
                <a:close/>
              </a:path>
            </a:pathLst>
          </a:custGeom>
          <a:blipFill>
            <a:blip r:embed="rId8"/>
            <a:stretch>
              <a:fillRect l="0" t="0" r="0" b="0"/>
            </a:stretch>
          </a:blipFill>
        </p:spPr>
      </p:sp>
      <p:sp>
        <p:nvSpPr>
          <p:cNvPr name="TextBox 6" id="6"/>
          <p:cNvSpPr txBox="true"/>
          <p:nvPr/>
        </p:nvSpPr>
        <p:spPr>
          <a:xfrm rot="0">
            <a:off x="1859780" y="8311606"/>
            <a:ext cx="11468623" cy="1439622"/>
          </a:xfrm>
          <a:prstGeom prst="rect">
            <a:avLst/>
          </a:prstGeom>
        </p:spPr>
        <p:txBody>
          <a:bodyPr anchor="t" rtlCol="false" tIns="0" lIns="0" bIns="0" rIns="0">
            <a:spAutoFit/>
          </a:bodyPr>
          <a:lstStyle/>
          <a:p>
            <a:pPr algn="just">
              <a:lnSpc>
                <a:spcPts val="10763"/>
              </a:lnSpc>
            </a:pPr>
            <a:r>
              <a:rPr lang="en-US" sz="10872">
                <a:solidFill>
                  <a:srgbClr val="A9AFE3"/>
                </a:solidFill>
                <a:latin typeface="Lazydog"/>
              </a:rPr>
              <a:t>TESTING RESULTS</a:t>
            </a:r>
          </a:p>
        </p:txBody>
      </p:sp>
      <p:sp>
        <p:nvSpPr>
          <p:cNvPr name="TextBox 7" id="7"/>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8" id="8"/>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1561365">
            <a:off x="15998931" y="6277310"/>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45365">
            <a:off x="-1745969" y="5280074"/>
            <a:ext cx="10125455" cy="9505271"/>
          </a:xfrm>
          <a:custGeom>
            <a:avLst/>
            <a:gdLst/>
            <a:ahLst/>
            <a:cxnLst/>
            <a:rect r="r" b="b" t="t" l="l"/>
            <a:pathLst>
              <a:path h="9505271" w="10125455">
                <a:moveTo>
                  <a:pt x="0" y="0"/>
                </a:moveTo>
                <a:lnTo>
                  <a:pt x="10125455" y="0"/>
                </a:lnTo>
                <a:lnTo>
                  <a:pt x="10125455" y="9505271"/>
                </a:lnTo>
                <a:lnTo>
                  <a:pt x="0" y="9505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78015">
            <a:off x="2004039" y="-786886"/>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3121932">
            <a:off x="16245835" y="2670785"/>
            <a:ext cx="1654089" cy="3528723"/>
          </a:xfrm>
          <a:custGeom>
            <a:avLst/>
            <a:gdLst/>
            <a:ahLst/>
            <a:cxnLst/>
            <a:rect r="r" b="b" t="t" l="l"/>
            <a:pathLst>
              <a:path h="3528723" w="1654089">
                <a:moveTo>
                  <a:pt x="1654089" y="0"/>
                </a:moveTo>
                <a:lnTo>
                  <a:pt x="0" y="0"/>
                </a:lnTo>
                <a:lnTo>
                  <a:pt x="0" y="3528723"/>
                </a:lnTo>
                <a:lnTo>
                  <a:pt x="1654089" y="3528723"/>
                </a:lnTo>
                <a:lnTo>
                  <a:pt x="16540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08416" y="1532044"/>
            <a:ext cx="4790056" cy="20902064"/>
          </a:xfrm>
          <a:custGeom>
            <a:avLst/>
            <a:gdLst/>
            <a:ahLst/>
            <a:cxnLst/>
            <a:rect r="r" b="b" t="t" l="l"/>
            <a:pathLst>
              <a:path h="20902064" w="4790056">
                <a:moveTo>
                  <a:pt x="0" y="0"/>
                </a:moveTo>
                <a:lnTo>
                  <a:pt x="4790056" y="0"/>
                </a:lnTo>
                <a:lnTo>
                  <a:pt x="4790056" y="20902064"/>
                </a:lnTo>
                <a:lnTo>
                  <a:pt x="0" y="20902064"/>
                </a:lnTo>
                <a:lnTo>
                  <a:pt x="0" y="0"/>
                </a:lnTo>
                <a:close/>
              </a:path>
            </a:pathLst>
          </a:custGeom>
          <a:blipFill>
            <a:blip r:embed="rId8"/>
            <a:stretch>
              <a:fillRect l="0" t="0" r="0" b="0"/>
            </a:stretch>
          </a:blipFill>
        </p:spPr>
      </p:sp>
      <p:sp>
        <p:nvSpPr>
          <p:cNvPr name="TextBox 7" id="7"/>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8" id="8"/>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
        <p:nvSpPr>
          <p:cNvPr name="TextBox 9" id="9"/>
          <p:cNvSpPr txBox="true"/>
          <p:nvPr/>
        </p:nvSpPr>
        <p:spPr>
          <a:xfrm rot="0">
            <a:off x="7838831" y="4099103"/>
            <a:ext cx="9420469" cy="2298345"/>
          </a:xfrm>
          <a:prstGeom prst="rect">
            <a:avLst/>
          </a:prstGeom>
        </p:spPr>
        <p:txBody>
          <a:bodyPr anchor="t" rtlCol="false" tIns="0" lIns="0" bIns="0" rIns="0">
            <a:spAutoFit/>
          </a:bodyPr>
          <a:lstStyle/>
          <a:p>
            <a:pPr>
              <a:lnSpc>
                <a:spcPts val="10763"/>
              </a:lnSpc>
            </a:pPr>
            <a:r>
              <a:rPr lang="en-US" sz="10872">
                <a:solidFill>
                  <a:srgbClr val="A9AFE3"/>
                </a:solidFill>
                <a:latin typeface="Lazydog"/>
              </a:rPr>
              <a:t>EVALUATION</a:t>
            </a:r>
          </a:p>
          <a:p>
            <a:pPr>
              <a:lnSpc>
                <a:spcPts val="7128"/>
              </a:lnSpc>
            </a:pPr>
            <a:r>
              <a:rPr lang="en-US" sz="7200">
                <a:solidFill>
                  <a:srgbClr val="A9AFE3"/>
                </a:solidFill>
                <a:latin typeface="Lazydog"/>
              </a:rPr>
              <a:t>&amp; ITERATIVE DESIGN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6745365">
            <a:off x="-1745969" y="5280074"/>
            <a:ext cx="10125455" cy="9505271"/>
          </a:xfrm>
          <a:custGeom>
            <a:avLst/>
            <a:gdLst/>
            <a:ahLst/>
            <a:cxnLst/>
            <a:rect r="r" b="b" t="t" l="l"/>
            <a:pathLst>
              <a:path h="9505271" w="10125455">
                <a:moveTo>
                  <a:pt x="0" y="0"/>
                </a:moveTo>
                <a:lnTo>
                  <a:pt x="10125455" y="0"/>
                </a:lnTo>
                <a:lnTo>
                  <a:pt x="10125455" y="9505271"/>
                </a:lnTo>
                <a:lnTo>
                  <a:pt x="0" y="9505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78015">
            <a:off x="2004039" y="-786886"/>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3121932">
            <a:off x="16245835" y="2670785"/>
            <a:ext cx="1654089" cy="3528723"/>
          </a:xfrm>
          <a:custGeom>
            <a:avLst/>
            <a:gdLst/>
            <a:ahLst/>
            <a:cxnLst/>
            <a:rect r="r" b="b" t="t" l="l"/>
            <a:pathLst>
              <a:path h="3528723" w="1654089">
                <a:moveTo>
                  <a:pt x="1654089" y="0"/>
                </a:moveTo>
                <a:lnTo>
                  <a:pt x="0" y="0"/>
                </a:lnTo>
                <a:lnTo>
                  <a:pt x="0" y="3528723"/>
                </a:lnTo>
                <a:lnTo>
                  <a:pt x="1654089" y="3528723"/>
                </a:lnTo>
                <a:lnTo>
                  <a:pt x="165408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06995" y="2487621"/>
            <a:ext cx="17274011" cy="5311758"/>
          </a:xfrm>
          <a:custGeom>
            <a:avLst/>
            <a:gdLst/>
            <a:ahLst/>
            <a:cxnLst/>
            <a:rect r="r" b="b" t="t" l="l"/>
            <a:pathLst>
              <a:path h="5311758" w="17274011">
                <a:moveTo>
                  <a:pt x="0" y="0"/>
                </a:moveTo>
                <a:lnTo>
                  <a:pt x="17274010" y="0"/>
                </a:lnTo>
                <a:lnTo>
                  <a:pt x="17274010" y="5311758"/>
                </a:lnTo>
                <a:lnTo>
                  <a:pt x="0" y="5311758"/>
                </a:lnTo>
                <a:lnTo>
                  <a:pt x="0" y="0"/>
                </a:lnTo>
                <a:close/>
              </a:path>
            </a:pathLst>
          </a:custGeom>
          <a:blipFill>
            <a:blip r:embed="rId6"/>
            <a:stretch>
              <a:fillRect l="0" t="0" r="0" b="0"/>
            </a:stretch>
          </a:blipFill>
        </p:spPr>
      </p:sp>
      <p:sp>
        <p:nvSpPr>
          <p:cNvPr name="TextBox 6" id="6"/>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7" id="7"/>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1561365">
            <a:off x="15998931" y="6277310"/>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45365">
            <a:off x="-1745969" y="5280074"/>
            <a:ext cx="10125455" cy="9505271"/>
          </a:xfrm>
          <a:custGeom>
            <a:avLst/>
            <a:gdLst/>
            <a:ahLst/>
            <a:cxnLst/>
            <a:rect r="r" b="b" t="t" l="l"/>
            <a:pathLst>
              <a:path h="9505271" w="10125455">
                <a:moveTo>
                  <a:pt x="0" y="0"/>
                </a:moveTo>
                <a:lnTo>
                  <a:pt x="10125455" y="0"/>
                </a:lnTo>
                <a:lnTo>
                  <a:pt x="10125455" y="9505271"/>
                </a:lnTo>
                <a:lnTo>
                  <a:pt x="0" y="9505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78015">
            <a:off x="2004039" y="-786886"/>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3121932">
            <a:off x="16245835" y="2670785"/>
            <a:ext cx="1654089" cy="3528723"/>
          </a:xfrm>
          <a:custGeom>
            <a:avLst/>
            <a:gdLst/>
            <a:ahLst/>
            <a:cxnLst/>
            <a:rect r="r" b="b" t="t" l="l"/>
            <a:pathLst>
              <a:path h="3528723" w="1654089">
                <a:moveTo>
                  <a:pt x="1654089" y="0"/>
                </a:moveTo>
                <a:lnTo>
                  <a:pt x="0" y="0"/>
                </a:lnTo>
                <a:lnTo>
                  <a:pt x="0" y="3528723"/>
                </a:lnTo>
                <a:lnTo>
                  <a:pt x="1654089" y="3528723"/>
                </a:lnTo>
                <a:lnTo>
                  <a:pt x="16540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51822" y="1028700"/>
            <a:ext cx="4741089" cy="7704269"/>
          </a:xfrm>
          <a:custGeom>
            <a:avLst/>
            <a:gdLst/>
            <a:ahLst/>
            <a:cxnLst/>
            <a:rect r="r" b="b" t="t" l="l"/>
            <a:pathLst>
              <a:path h="7704269" w="4741089">
                <a:moveTo>
                  <a:pt x="0" y="0"/>
                </a:moveTo>
                <a:lnTo>
                  <a:pt x="4741088" y="0"/>
                </a:lnTo>
                <a:lnTo>
                  <a:pt x="4741088" y="7704269"/>
                </a:lnTo>
                <a:lnTo>
                  <a:pt x="0" y="7704269"/>
                </a:lnTo>
                <a:lnTo>
                  <a:pt x="0" y="0"/>
                </a:lnTo>
                <a:close/>
              </a:path>
            </a:pathLst>
          </a:custGeom>
          <a:blipFill>
            <a:blip r:embed="rId8"/>
            <a:stretch>
              <a:fillRect l="0" t="0" r="0" b="0"/>
            </a:stretch>
          </a:blipFill>
        </p:spPr>
      </p:sp>
      <p:sp>
        <p:nvSpPr>
          <p:cNvPr name="Freeform 7" id="7"/>
          <p:cNvSpPr/>
          <p:nvPr/>
        </p:nvSpPr>
        <p:spPr>
          <a:xfrm flipH="false" flipV="false" rot="0">
            <a:off x="4107394" y="3889553"/>
            <a:ext cx="3010488" cy="7710963"/>
          </a:xfrm>
          <a:custGeom>
            <a:avLst/>
            <a:gdLst/>
            <a:ahLst/>
            <a:cxnLst/>
            <a:rect r="r" b="b" t="t" l="l"/>
            <a:pathLst>
              <a:path h="7710963" w="3010488">
                <a:moveTo>
                  <a:pt x="0" y="0"/>
                </a:moveTo>
                <a:lnTo>
                  <a:pt x="3010488" y="0"/>
                </a:lnTo>
                <a:lnTo>
                  <a:pt x="3010488" y="7710962"/>
                </a:lnTo>
                <a:lnTo>
                  <a:pt x="0" y="7710962"/>
                </a:lnTo>
                <a:lnTo>
                  <a:pt x="0" y="0"/>
                </a:lnTo>
                <a:close/>
              </a:path>
            </a:pathLst>
          </a:custGeom>
          <a:blipFill>
            <a:blip r:embed="rId9"/>
            <a:stretch>
              <a:fillRect l="0" t="0" r="0" b="0"/>
            </a:stretch>
          </a:blipFill>
        </p:spPr>
      </p:sp>
      <p:sp>
        <p:nvSpPr>
          <p:cNvPr name="TextBox 8" id="8"/>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9" id="9"/>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
        <p:nvSpPr>
          <p:cNvPr name="TextBox 10" id="10"/>
          <p:cNvSpPr txBox="true"/>
          <p:nvPr/>
        </p:nvSpPr>
        <p:spPr>
          <a:xfrm rot="0">
            <a:off x="7838831" y="4099103"/>
            <a:ext cx="9420469" cy="2298345"/>
          </a:xfrm>
          <a:prstGeom prst="rect">
            <a:avLst/>
          </a:prstGeom>
        </p:spPr>
        <p:txBody>
          <a:bodyPr anchor="t" rtlCol="false" tIns="0" lIns="0" bIns="0" rIns="0">
            <a:spAutoFit/>
          </a:bodyPr>
          <a:lstStyle/>
          <a:p>
            <a:pPr>
              <a:lnSpc>
                <a:spcPts val="10763"/>
              </a:lnSpc>
            </a:pPr>
            <a:r>
              <a:rPr lang="en-US" sz="10872">
                <a:solidFill>
                  <a:srgbClr val="A9AFE3"/>
                </a:solidFill>
                <a:latin typeface="Lazydog"/>
              </a:rPr>
              <a:t>EVALUATION</a:t>
            </a:r>
          </a:p>
          <a:p>
            <a:pPr>
              <a:lnSpc>
                <a:spcPts val="7128"/>
              </a:lnSpc>
            </a:pPr>
            <a:r>
              <a:rPr lang="en-US" sz="7200">
                <a:solidFill>
                  <a:srgbClr val="A9AFE3"/>
                </a:solidFill>
                <a:latin typeface="Lazydog"/>
              </a:rPr>
              <a:t>&amp; ITERATIVE DESIGN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1561365">
            <a:off x="15998931" y="6277310"/>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45365">
            <a:off x="-1745969" y="5280074"/>
            <a:ext cx="10125455" cy="9505271"/>
          </a:xfrm>
          <a:custGeom>
            <a:avLst/>
            <a:gdLst/>
            <a:ahLst/>
            <a:cxnLst/>
            <a:rect r="r" b="b" t="t" l="l"/>
            <a:pathLst>
              <a:path h="9505271" w="10125455">
                <a:moveTo>
                  <a:pt x="0" y="0"/>
                </a:moveTo>
                <a:lnTo>
                  <a:pt x="10125455" y="0"/>
                </a:lnTo>
                <a:lnTo>
                  <a:pt x="10125455" y="9505271"/>
                </a:lnTo>
                <a:lnTo>
                  <a:pt x="0" y="9505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678015">
            <a:off x="2004039" y="-786886"/>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3121932">
            <a:off x="16245835" y="2670785"/>
            <a:ext cx="1654089" cy="3528723"/>
          </a:xfrm>
          <a:custGeom>
            <a:avLst/>
            <a:gdLst/>
            <a:ahLst/>
            <a:cxnLst/>
            <a:rect r="r" b="b" t="t" l="l"/>
            <a:pathLst>
              <a:path h="3528723" w="1654089">
                <a:moveTo>
                  <a:pt x="1654089" y="0"/>
                </a:moveTo>
                <a:lnTo>
                  <a:pt x="0" y="0"/>
                </a:lnTo>
                <a:lnTo>
                  <a:pt x="0" y="3528723"/>
                </a:lnTo>
                <a:lnTo>
                  <a:pt x="1654089" y="3528723"/>
                </a:lnTo>
                <a:lnTo>
                  <a:pt x="165408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265792" y="1028700"/>
            <a:ext cx="7375392" cy="19978490"/>
          </a:xfrm>
          <a:custGeom>
            <a:avLst/>
            <a:gdLst/>
            <a:ahLst/>
            <a:cxnLst/>
            <a:rect r="r" b="b" t="t" l="l"/>
            <a:pathLst>
              <a:path h="19978490" w="7375392">
                <a:moveTo>
                  <a:pt x="0" y="0"/>
                </a:moveTo>
                <a:lnTo>
                  <a:pt x="7375392" y="0"/>
                </a:lnTo>
                <a:lnTo>
                  <a:pt x="7375392" y="19978490"/>
                </a:lnTo>
                <a:lnTo>
                  <a:pt x="0" y="19978490"/>
                </a:lnTo>
                <a:lnTo>
                  <a:pt x="0" y="0"/>
                </a:lnTo>
                <a:close/>
              </a:path>
            </a:pathLst>
          </a:custGeom>
          <a:blipFill>
            <a:blip r:embed="rId8"/>
            <a:stretch>
              <a:fillRect l="0" t="0" r="0" b="0"/>
            </a:stretch>
          </a:blipFill>
        </p:spPr>
      </p:sp>
      <p:sp>
        <p:nvSpPr>
          <p:cNvPr name="Freeform 7" id="7"/>
          <p:cNvSpPr/>
          <p:nvPr/>
        </p:nvSpPr>
        <p:spPr>
          <a:xfrm flipH="false" flipV="false" rot="0">
            <a:off x="10440732" y="528695"/>
            <a:ext cx="4732388" cy="15996806"/>
          </a:xfrm>
          <a:custGeom>
            <a:avLst/>
            <a:gdLst/>
            <a:ahLst/>
            <a:cxnLst/>
            <a:rect r="r" b="b" t="t" l="l"/>
            <a:pathLst>
              <a:path h="15996806" w="4732388">
                <a:moveTo>
                  <a:pt x="0" y="0"/>
                </a:moveTo>
                <a:lnTo>
                  <a:pt x="4732388" y="0"/>
                </a:lnTo>
                <a:lnTo>
                  <a:pt x="4732388" y="15996807"/>
                </a:lnTo>
                <a:lnTo>
                  <a:pt x="0" y="15996807"/>
                </a:lnTo>
                <a:lnTo>
                  <a:pt x="0" y="0"/>
                </a:lnTo>
                <a:close/>
              </a:path>
            </a:pathLst>
          </a:custGeom>
          <a:blipFill>
            <a:blip r:embed="rId9"/>
            <a:stretch>
              <a:fillRect l="0" t="0" r="0" b="0"/>
            </a:stretch>
          </a:blipFill>
        </p:spPr>
      </p:sp>
      <p:sp>
        <p:nvSpPr>
          <p:cNvPr name="TextBox 8" id="8"/>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9" id="9"/>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9190802">
            <a:off x="652202" y="-2711113"/>
            <a:ext cx="16734195" cy="15709226"/>
          </a:xfrm>
          <a:custGeom>
            <a:avLst/>
            <a:gdLst/>
            <a:ahLst/>
            <a:cxnLst/>
            <a:rect r="r" b="b" t="t" l="l"/>
            <a:pathLst>
              <a:path h="15709226" w="16734195">
                <a:moveTo>
                  <a:pt x="0" y="0"/>
                </a:moveTo>
                <a:lnTo>
                  <a:pt x="16734196" y="0"/>
                </a:lnTo>
                <a:lnTo>
                  <a:pt x="16734196" y="15709226"/>
                </a:lnTo>
                <a:lnTo>
                  <a:pt x="0" y="15709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2771199">
            <a:off x="-523413" y="111268"/>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739032" y="2906889"/>
            <a:ext cx="4380376" cy="1596340"/>
          </a:xfrm>
          <a:prstGeom prst="rect">
            <a:avLst/>
          </a:prstGeom>
        </p:spPr>
        <p:txBody>
          <a:bodyPr anchor="t" rtlCol="false" tIns="0" lIns="0" bIns="0" rIns="0">
            <a:spAutoFit/>
          </a:bodyPr>
          <a:lstStyle/>
          <a:p>
            <a:pPr algn="ctr">
              <a:lnSpc>
                <a:spcPts val="11880"/>
              </a:lnSpc>
            </a:pPr>
            <a:r>
              <a:rPr lang="en-US" sz="12000">
                <a:solidFill>
                  <a:srgbClr val="A9AFE3"/>
                </a:solidFill>
                <a:latin typeface="Lazydog"/>
              </a:rPr>
              <a:t>UI/UX</a:t>
            </a:r>
          </a:p>
        </p:txBody>
      </p:sp>
      <p:sp>
        <p:nvSpPr>
          <p:cNvPr name="TextBox 8" id="8"/>
          <p:cNvSpPr txBox="true"/>
          <p:nvPr/>
        </p:nvSpPr>
        <p:spPr>
          <a:xfrm rot="0">
            <a:off x="1993033" y="5078412"/>
            <a:ext cx="3872373" cy="444500"/>
          </a:xfrm>
          <a:prstGeom prst="rect">
            <a:avLst/>
          </a:prstGeom>
        </p:spPr>
        <p:txBody>
          <a:bodyPr anchor="t" rtlCol="false" tIns="0" lIns="0" bIns="0" rIns="0">
            <a:spAutoFit/>
          </a:bodyPr>
          <a:lstStyle/>
          <a:p>
            <a:pPr algn="ctr">
              <a:lnSpc>
                <a:spcPts val="2500"/>
              </a:lnSpc>
            </a:pPr>
            <a:r>
              <a:rPr lang="en-US" sz="5000" u="sng">
                <a:solidFill>
                  <a:srgbClr val="A9AFE3"/>
                </a:solidFill>
                <a:latin typeface="Lazydog"/>
                <a:hlinkClick r:id="rId9" tooltip="https://www.figma.com/file/PxrecXz2zYcF4vWKlyF0fv/MPF?type=design&amp;node-id=1%3A22&amp;t=93DDlFfKk5xRLrjT-1"/>
              </a:rPr>
              <a:t>FIGMA</a:t>
            </a:r>
          </a:p>
        </p:txBody>
      </p:sp>
      <p:pic>
        <p:nvPicPr>
          <p:cNvPr name="Picture 9" id="9"/>
          <p:cNvPicPr>
            <a:picLocks noChangeAspect="true"/>
          </p:cNvPicPr>
          <p:nvPr/>
        </p:nvPicPr>
        <p:blipFill>
          <a:blip r:embed="rId10"/>
          <a:srcRect l="0" t="0" r="0" b="0"/>
          <a:stretch>
            <a:fillRect/>
          </a:stretch>
        </p:blipFill>
        <p:spPr>
          <a:xfrm flipH="false" flipV="false" rot="-3923526">
            <a:off x="4205416" y="2981900"/>
            <a:ext cx="2712357" cy="2332627"/>
          </a:xfrm>
          <a:prstGeom prst="rect">
            <a:avLst/>
          </a:prstGeom>
        </p:spPr>
      </p:pic>
      <p:grpSp>
        <p:nvGrpSpPr>
          <p:cNvPr name="Group 10" id="10"/>
          <p:cNvGrpSpPr/>
          <p:nvPr/>
        </p:nvGrpSpPr>
        <p:grpSpPr>
          <a:xfrm rot="0">
            <a:off x="7395126" y="1921763"/>
            <a:ext cx="8604045" cy="6443474"/>
            <a:chOff x="0" y="0"/>
            <a:chExt cx="11472060" cy="8591298"/>
          </a:xfrm>
        </p:grpSpPr>
        <p:sp>
          <p:nvSpPr>
            <p:cNvPr name="Freeform 11" id="11"/>
            <p:cNvSpPr/>
            <p:nvPr/>
          </p:nvSpPr>
          <p:spPr>
            <a:xfrm flipH="false" flipV="false" rot="0">
              <a:off x="0" y="0"/>
              <a:ext cx="11472060" cy="8591298"/>
            </a:xfrm>
            <a:custGeom>
              <a:avLst/>
              <a:gdLst/>
              <a:ahLst/>
              <a:cxnLst/>
              <a:rect r="r" b="b" t="t" l="l"/>
              <a:pathLst>
                <a:path h="8591298" w="11472060">
                  <a:moveTo>
                    <a:pt x="0" y="0"/>
                  </a:moveTo>
                  <a:lnTo>
                    <a:pt x="11472060" y="0"/>
                  </a:lnTo>
                  <a:lnTo>
                    <a:pt x="11472060" y="8591298"/>
                  </a:lnTo>
                  <a:lnTo>
                    <a:pt x="0" y="8591298"/>
                  </a:lnTo>
                  <a:lnTo>
                    <a:pt x="0" y="0"/>
                  </a:lnTo>
                  <a:close/>
                </a:path>
              </a:pathLst>
            </a:custGeom>
            <a:blipFill>
              <a:blip r:embed="rId11"/>
              <a:stretch>
                <a:fillRect l="0" t="0" r="0" b="0"/>
              </a:stretch>
            </a:blipFill>
          </p:spPr>
        </p:sp>
      </p:grpSp>
      <p:sp>
        <p:nvSpPr>
          <p:cNvPr name="TextBox 12" id="12"/>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3" id="13"/>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1561365">
            <a:off x="17824682" y="6825139"/>
            <a:ext cx="3018046" cy="3484035"/>
          </a:xfrm>
          <a:custGeom>
            <a:avLst/>
            <a:gdLst/>
            <a:ahLst/>
            <a:cxnLst/>
            <a:rect r="r" b="b" t="t" l="l"/>
            <a:pathLst>
              <a:path h="3484035" w="3018046">
                <a:moveTo>
                  <a:pt x="0" y="0"/>
                </a:moveTo>
                <a:lnTo>
                  <a:pt x="3018045" y="0"/>
                </a:lnTo>
                <a:lnTo>
                  <a:pt x="3018045" y="3484035"/>
                </a:lnTo>
                <a:lnTo>
                  <a:pt x="0" y="3484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8207070">
            <a:off x="11360329" y="-2424651"/>
            <a:ext cx="10125455" cy="9505271"/>
          </a:xfrm>
          <a:custGeom>
            <a:avLst/>
            <a:gdLst/>
            <a:ahLst/>
            <a:cxnLst/>
            <a:rect r="r" b="b" t="t" l="l"/>
            <a:pathLst>
              <a:path h="9505271" w="10125455">
                <a:moveTo>
                  <a:pt x="0" y="0"/>
                </a:moveTo>
                <a:lnTo>
                  <a:pt x="10125455" y="0"/>
                </a:lnTo>
                <a:lnTo>
                  <a:pt x="10125455" y="9505271"/>
                </a:lnTo>
                <a:lnTo>
                  <a:pt x="0" y="9505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2006416" y="2816729"/>
            <a:ext cx="5334310" cy="6086868"/>
          </a:xfrm>
          <a:custGeom>
            <a:avLst/>
            <a:gdLst/>
            <a:ahLst/>
            <a:cxnLst/>
            <a:rect r="r" b="b" t="t" l="l"/>
            <a:pathLst>
              <a:path h="6086868" w="5334310">
                <a:moveTo>
                  <a:pt x="0" y="0"/>
                </a:moveTo>
                <a:lnTo>
                  <a:pt x="5334310" y="0"/>
                </a:lnTo>
                <a:lnTo>
                  <a:pt x="5334310" y="6086868"/>
                </a:lnTo>
                <a:lnTo>
                  <a:pt x="0" y="60868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 id="6"/>
          <p:cNvSpPr txBox="true"/>
          <p:nvPr/>
        </p:nvSpPr>
        <p:spPr>
          <a:xfrm rot="0">
            <a:off x="2802233" y="1238250"/>
            <a:ext cx="7688089" cy="1439622"/>
          </a:xfrm>
          <a:prstGeom prst="rect">
            <a:avLst/>
          </a:prstGeom>
        </p:spPr>
        <p:txBody>
          <a:bodyPr anchor="t" rtlCol="false" tIns="0" lIns="0" bIns="0" rIns="0">
            <a:spAutoFit/>
          </a:bodyPr>
          <a:lstStyle/>
          <a:p>
            <a:pPr>
              <a:lnSpc>
                <a:spcPts val="10763"/>
              </a:lnSpc>
            </a:pPr>
            <a:r>
              <a:rPr lang="en-US" sz="10872">
                <a:solidFill>
                  <a:srgbClr val="A9AFE3"/>
                </a:solidFill>
                <a:latin typeface="Lazydog"/>
              </a:rPr>
              <a:t>RENCANA</a:t>
            </a:r>
          </a:p>
        </p:txBody>
      </p:sp>
      <p:sp>
        <p:nvSpPr>
          <p:cNvPr name="TextBox 7" id="7"/>
          <p:cNvSpPr txBox="true"/>
          <p:nvPr/>
        </p:nvSpPr>
        <p:spPr>
          <a:xfrm rot="0">
            <a:off x="2802233" y="3086780"/>
            <a:ext cx="9003740" cy="5471160"/>
          </a:xfrm>
          <a:prstGeom prst="rect">
            <a:avLst/>
          </a:prstGeom>
        </p:spPr>
        <p:txBody>
          <a:bodyPr anchor="t" rtlCol="false" tIns="0" lIns="0" bIns="0" rIns="0">
            <a:spAutoFit/>
          </a:bodyPr>
          <a:lstStyle/>
          <a:p>
            <a:pPr marL="518160" indent="-259080" lvl="1">
              <a:lnSpc>
                <a:spcPts val="3600"/>
              </a:lnSpc>
              <a:buFont typeface="Arial"/>
              <a:buChar char="•"/>
            </a:pPr>
            <a:r>
              <a:rPr lang="en-US" sz="2400" spc="120">
                <a:solidFill>
                  <a:srgbClr val="4D4A46"/>
                </a:solidFill>
                <a:latin typeface="Poppins Medium"/>
              </a:rPr>
              <a:t>Website adopet akan menyediakan fitur pencarian hewan berdasarkan jenis, usia, jenis kelamin, dan lokasi.</a:t>
            </a:r>
          </a:p>
          <a:p>
            <a:pPr marL="518160" indent="-259080" lvl="1">
              <a:lnSpc>
                <a:spcPts val="3600"/>
              </a:lnSpc>
              <a:buFont typeface="Arial"/>
              <a:buChar char="•"/>
            </a:pPr>
            <a:r>
              <a:rPr lang="en-US" sz="2400" spc="120">
                <a:solidFill>
                  <a:srgbClr val="4D4A46"/>
                </a:solidFill>
                <a:latin typeface="Poppins Medium"/>
              </a:rPr>
              <a:t>Pengguna juga dapat melihat profil hewan yang mencakup informasi seperti riwayat kesehatan, sifat dan foto.</a:t>
            </a:r>
          </a:p>
          <a:p>
            <a:pPr marL="518160" indent="-259080" lvl="1">
              <a:lnSpc>
                <a:spcPts val="3600"/>
              </a:lnSpc>
              <a:buFont typeface="Arial"/>
              <a:buChar char="•"/>
            </a:pPr>
            <a:r>
              <a:rPr lang="en-US" sz="2400" spc="120">
                <a:solidFill>
                  <a:srgbClr val="4D4A46"/>
                </a:solidFill>
                <a:latin typeface="Poppins Medium"/>
              </a:rPr>
              <a:t>Untuk mengadopsi hewan, pengguna harus mengisi formulir adopsi online dan melengkapi dokumen seperti identitas dan foto rumah.</a:t>
            </a:r>
          </a:p>
          <a:p>
            <a:pPr marL="518160" indent="-259080" lvl="1">
              <a:lnSpc>
                <a:spcPts val="3600"/>
              </a:lnSpc>
              <a:buFont typeface="Arial"/>
              <a:buChar char="•"/>
            </a:pPr>
            <a:r>
              <a:rPr lang="en-US" sz="2400" spc="120">
                <a:solidFill>
                  <a:srgbClr val="4D4A46"/>
                </a:solidFill>
                <a:latin typeface="Poppins Medium"/>
              </a:rPr>
              <a:t>Setelah proses verifikasi, pengguna dapat mengambil hewan yang diadopsi dan membayar biaya adopsi melalui aplikasi atau website.</a:t>
            </a:r>
          </a:p>
        </p:txBody>
      </p:sp>
      <p:sp>
        <p:nvSpPr>
          <p:cNvPr name="TextBox 8" id="8"/>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9" id="9"/>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grpSp>
        <p:nvGrpSpPr>
          <p:cNvPr name="Group 2" id="2"/>
          <p:cNvGrpSpPr/>
          <p:nvPr/>
        </p:nvGrpSpPr>
        <p:grpSpPr>
          <a:xfrm rot="-635634">
            <a:off x="1187332" y="6774972"/>
            <a:ext cx="20136711" cy="6593645"/>
            <a:chOff x="0" y="0"/>
            <a:chExt cx="6350000" cy="6350000"/>
          </a:xfrm>
        </p:grpSpPr>
        <p:sp>
          <p:nvSpPr>
            <p:cNvPr name="Freeform 3" id="3"/>
            <p:cNvSpPr/>
            <p:nvPr/>
          </p:nvSpPr>
          <p:spPr>
            <a:xfrm flipH="false" flipV="false" rot="0">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E9B9"/>
            </a:solidFill>
          </p:spPr>
        </p:sp>
      </p:grpSp>
      <p:sp>
        <p:nvSpPr>
          <p:cNvPr name="Freeform 4" id="4"/>
          <p:cNvSpPr/>
          <p:nvPr/>
        </p:nvSpPr>
        <p:spPr>
          <a:xfrm flipH="false" flipV="false" rot="-1589816">
            <a:off x="429898" y="-977264"/>
            <a:ext cx="11159525" cy="10476004"/>
          </a:xfrm>
          <a:custGeom>
            <a:avLst/>
            <a:gdLst/>
            <a:ahLst/>
            <a:cxnLst/>
            <a:rect r="r" b="b" t="t" l="l"/>
            <a:pathLst>
              <a:path h="10476004" w="11159525">
                <a:moveTo>
                  <a:pt x="0" y="0"/>
                </a:moveTo>
                <a:lnTo>
                  <a:pt x="11159525" y="0"/>
                </a:lnTo>
                <a:lnTo>
                  <a:pt x="11159525" y="10476004"/>
                </a:lnTo>
                <a:lnTo>
                  <a:pt x="0" y="104760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811678">
            <a:off x="333323" y="6036804"/>
            <a:ext cx="1928812" cy="4114800"/>
          </a:xfrm>
          <a:custGeom>
            <a:avLst/>
            <a:gdLst/>
            <a:ahLst/>
            <a:cxnLst/>
            <a:rect r="r" b="b" t="t" l="l"/>
            <a:pathLst>
              <a:path h="4114800" w="1928812">
                <a:moveTo>
                  <a:pt x="0" y="0"/>
                </a:moveTo>
                <a:lnTo>
                  <a:pt x="1928813" y="0"/>
                </a:lnTo>
                <a:lnTo>
                  <a:pt x="19288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204439" y="1773836"/>
            <a:ext cx="1610442" cy="1198811"/>
          </a:xfrm>
          <a:custGeom>
            <a:avLst/>
            <a:gdLst/>
            <a:ahLst/>
            <a:cxnLst/>
            <a:rect r="r" b="b" t="t" l="l"/>
            <a:pathLst>
              <a:path h="1198811" w="1610442">
                <a:moveTo>
                  <a:pt x="0" y="0"/>
                </a:moveTo>
                <a:lnTo>
                  <a:pt x="1610442" y="0"/>
                </a:lnTo>
                <a:lnTo>
                  <a:pt x="1610442" y="1198810"/>
                </a:lnTo>
                <a:lnTo>
                  <a:pt x="0" y="11988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590528" y="1853550"/>
            <a:ext cx="6932804" cy="7249130"/>
          </a:xfrm>
          <a:custGeom>
            <a:avLst/>
            <a:gdLst/>
            <a:ahLst/>
            <a:cxnLst/>
            <a:rect r="r" b="b" t="t" l="l"/>
            <a:pathLst>
              <a:path h="7249130" w="6932804">
                <a:moveTo>
                  <a:pt x="0" y="0"/>
                </a:moveTo>
                <a:lnTo>
                  <a:pt x="6932804" y="0"/>
                </a:lnTo>
                <a:lnTo>
                  <a:pt x="6932804" y="7249130"/>
                </a:lnTo>
                <a:lnTo>
                  <a:pt x="0" y="72491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916752">
            <a:off x="14566918" y="111533"/>
            <a:ext cx="3018046" cy="3484035"/>
          </a:xfrm>
          <a:custGeom>
            <a:avLst/>
            <a:gdLst/>
            <a:ahLst/>
            <a:cxnLst/>
            <a:rect r="r" b="b" t="t" l="l"/>
            <a:pathLst>
              <a:path h="3484035" w="3018046">
                <a:moveTo>
                  <a:pt x="0" y="0"/>
                </a:moveTo>
                <a:lnTo>
                  <a:pt x="3018046" y="0"/>
                </a:lnTo>
                <a:lnTo>
                  <a:pt x="3018046" y="3484035"/>
                </a:lnTo>
                <a:lnTo>
                  <a:pt x="0" y="34840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2115717" y="3324823"/>
            <a:ext cx="7474811" cy="2877956"/>
          </a:xfrm>
          <a:prstGeom prst="rect">
            <a:avLst/>
          </a:prstGeom>
        </p:spPr>
        <p:txBody>
          <a:bodyPr anchor="t" rtlCol="false" tIns="0" lIns="0" bIns="0" rIns="0">
            <a:spAutoFit/>
          </a:bodyPr>
          <a:lstStyle/>
          <a:p>
            <a:pPr algn="ctr">
              <a:lnSpc>
                <a:spcPts val="11046"/>
              </a:lnSpc>
            </a:pPr>
            <a:r>
              <a:rPr lang="en-US" sz="11158">
                <a:solidFill>
                  <a:srgbClr val="A9AFE3"/>
                </a:solidFill>
                <a:latin typeface="Lazydog"/>
              </a:rPr>
              <a:t>THANK</a:t>
            </a:r>
          </a:p>
          <a:p>
            <a:pPr algn="ctr">
              <a:lnSpc>
                <a:spcPts val="11046"/>
              </a:lnSpc>
            </a:pPr>
            <a:r>
              <a:rPr lang="en-US" sz="11158">
                <a:solidFill>
                  <a:srgbClr val="A9AFE3"/>
                </a:solidFill>
                <a:latin typeface="Lazydog"/>
              </a:rPr>
              <a:t>YOU</a:t>
            </a:r>
          </a:p>
        </p:txBody>
      </p:sp>
      <p:sp>
        <p:nvSpPr>
          <p:cNvPr name="TextBox 10" id="10"/>
          <p:cNvSpPr txBox="true"/>
          <p:nvPr/>
        </p:nvSpPr>
        <p:spPr>
          <a:xfrm rot="0">
            <a:off x="2634800" y="6161098"/>
            <a:ext cx="6509200" cy="338685"/>
          </a:xfrm>
          <a:prstGeom prst="rect">
            <a:avLst/>
          </a:prstGeom>
        </p:spPr>
        <p:txBody>
          <a:bodyPr anchor="t" rtlCol="false" tIns="0" lIns="0" bIns="0" rIns="0">
            <a:spAutoFit/>
          </a:bodyPr>
          <a:lstStyle/>
          <a:p>
            <a:pPr algn="ctr">
              <a:lnSpc>
                <a:spcPts val="2771"/>
              </a:lnSpc>
            </a:pPr>
            <a:r>
              <a:rPr lang="en-US" sz="1847" spc="369">
                <a:solidFill>
                  <a:srgbClr val="36204F"/>
                </a:solidFill>
                <a:latin typeface="Poppins Medium"/>
              </a:rPr>
              <a:t>ADOPET</a:t>
            </a:r>
          </a:p>
        </p:txBody>
      </p:sp>
      <p:sp>
        <p:nvSpPr>
          <p:cNvPr name="TextBox 11" id="11"/>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
        <p:nvSpPr>
          <p:cNvPr name="TextBox 12" id="12"/>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6F0"/>
        </a:solidFill>
      </p:bgPr>
    </p:bg>
    <p:spTree>
      <p:nvGrpSpPr>
        <p:cNvPr id="1" name=""/>
        <p:cNvGrpSpPr/>
        <p:nvPr/>
      </p:nvGrpSpPr>
      <p:grpSpPr>
        <a:xfrm>
          <a:off x="0" y="0"/>
          <a:ext cx="0" cy="0"/>
          <a:chOff x="0" y="0"/>
          <a:chExt cx="0" cy="0"/>
        </a:xfrm>
      </p:grpSpPr>
      <p:sp>
        <p:nvSpPr>
          <p:cNvPr name="Freeform 2" id="2"/>
          <p:cNvSpPr/>
          <p:nvPr/>
        </p:nvSpPr>
        <p:spPr>
          <a:xfrm flipH="false" flipV="false" rot="-1678015">
            <a:off x="21204" y="3802763"/>
            <a:ext cx="1928812" cy="4114800"/>
          </a:xfrm>
          <a:custGeom>
            <a:avLst/>
            <a:gdLst/>
            <a:ahLst/>
            <a:cxnLst/>
            <a:rect r="r" b="b" t="t" l="l"/>
            <a:pathLst>
              <a:path h="4114800" w="1928812">
                <a:moveTo>
                  <a:pt x="0" y="0"/>
                </a:moveTo>
                <a:lnTo>
                  <a:pt x="1928812" y="0"/>
                </a:lnTo>
                <a:lnTo>
                  <a:pt x="192881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9190802">
            <a:off x="5454175" y="260209"/>
            <a:ext cx="11345263" cy="10650365"/>
          </a:xfrm>
          <a:custGeom>
            <a:avLst/>
            <a:gdLst/>
            <a:ahLst/>
            <a:cxnLst/>
            <a:rect r="r" b="b" t="t" l="l"/>
            <a:pathLst>
              <a:path h="10650365" w="11345263">
                <a:moveTo>
                  <a:pt x="0" y="0"/>
                </a:moveTo>
                <a:lnTo>
                  <a:pt x="11345263" y="0"/>
                </a:lnTo>
                <a:lnTo>
                  <a:pt x="11345263" y="10650365"/>
                </a:lnTo>
                <a:lnTo>
                  <a:pt x="0" y="106503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true" flipV="false" rot="-3121932">
            <a:off x="16432256" y="1826398"/>
            <a:ext cx="1654089" cy="3528723"/>
          </a:xfrm>
          <a:custGeom>
            <a:avLst/>
            <a:gdLst/>
            <a:ahLst/>
            <a:cxnLst/>
            <a:rect r="r" b="b" t="t" l="l"/>
            <a:pathLst>
              <a:path h="3528723" w="1654089">
                <a:moveTo>
                  <a:pt x="1654088" y="0"/>
                </a:moveTo>
                <a:lnTo>
                  <a:pt x="0" y="0"/>
                </a:lnTo>
                <a:lnTo>
                  <a:pt x="0" y="3528723"/>
                </a:lnTo>
                <a:lnTo>
                  <a:pt x="1654088" y="3528723"/>
                </a:lnTo>
                <a:lnTo>
                  <a:pt x="165408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97860" y="1853286"/>
            <a:ext cx="7310565" cy="7572148"/>
          </a:xfrm>
          <a:custGeom>
            <a:avLst/>
            <a:gdLst/>
            <a:ahLst/>
            <a:cxnLst/>
            <a:rect r="r" b="b" t="t" l="l"/>
            <a:pathLst>
              <a:path h="7572148" w="7310565">
                <a:moveTo>
                  <a:pt x="0" y="0"/>
                </a:moveTo>
                <a:lnTo>
                  <a:pt x="7310565" y="0"/>
                </a:lnTo>
                <a:lnTo>
                  <a:pt x="7310565" y="7572148"/>
                </a:lnTo>
                <a:lnTo>
                  <a:pt x="0" y="75721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561365">
            <a:off x="16400916" y="6747229"/>
            <a:ext cx="3018046" cy="3484035"/>
          </a:xfrm>
          <a:custGeom>
            <a:avLst/>
            <a:gdLst/>
            <a:ahLst/>
            <a:cxnLst/>
            <a:rect r="r" b="b" t="t" l="l"/>
            <a:pathLst>
              <a:path h="3484035" w="3018046">
                <a:moveTo>
                  <a:pt x="0" y="0"/>
                </a:moveTo>
                <a:lnTo>
                  <a:pt x="3018046" y="0"/>
                </a:lnTo>
                <a:lnTo>
                  <a:pt x="3018046" y="3484036"/>
                </a:lnTo>
                <a:lnTo>
                  <a:pt x="0" y="34840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8449179" y="3049925"/>
            <a:ext cx="6462939" cy="1439622"/>
          </a:xfrm>
          <a:prstGeom prst="rect">
            <a:avLst/>
          </a:prstGeom>
        </p:spPr>
        <p:txBody>
          <a:bodyPr anchor="t" rtlCol="false" tIns="0" lIns="0" bIns="0" rIns="0">
            <a:spAutoFit/>
          </a:bodyPr>
          <a:lstStyle/>
          <a:p>
            <a:pPr>
              <a:lnSpc>
                <a:spcPts val="10763"/>
              </a:lnSpc>
            </a:pPr>
            <a:r>
              <a:rPr lang="en-US" sz="10872">
                <a:solidFill>
                  <a:srgbClr val="A9AFE3"/>
                </a:solidFill>
                <a:latin typeface="Lazydog"/>
              </a:rPr>
              <a:t>TARGET</a:t>
            </a:r>
          </a:p>
        </p:txBody>
      </p:sp>
      <p:sp>
        <p:nvSpPr>
          <p:cNvPr name="TextBox 8" id="8"/>
          <p:cNvSpPr txBox="true"/>
          <p:nvPr/>
        </p:nvSpPr>
        <p:spPr>
          <a:xfrm rot="0">
            <a:off x="8550862" y="4631278"/>
            <a:ext cx="7301811" cy="3184813"/>
          </a:xfrm>
          <a:prstGeom prst="rect">
            <a:avLst/>
          </a:prstGeom>
        </p:spPr>
        <p:txBody>
          <a:bodyPr anchor="t" rtlCol="false" tIns="0" lIns="0" bIns="0" rIns="0">
            <a:spAutoFit/>
          </a:bodyPr>
          <a:lstStyle/>
          <a:p>
            <a:pPr>
              <a:lnSpc>
                <a:spcPts val="3600"/>
              </a:lnSpc>
            </a:pPr>
            <a:r>
              <a:rPr lang="en-US" sz="2400" spc="120">
                <a:solidFill>
                  <a:srgbClr val="4D4A46"/>
                </a:solidFill>
                <a:latin typeface="Poppins Medium"/>
              </a:rPr>
              <a:t>Target pengguna aplikasi atau website adopsi hewan adalah masyarakat umum yang ingin mengadopsi hewan dan peduli terhadap kesejahteraan hewan. Aplikasi atau website dapat digunakan oleh individu, keluarga, maupun organisasi penyelamat hewan.</a:t>
            </a:r>
          </a:p>
        </p:txBody>
      </p:sp>
      <p:sp>
        <p:nvSpPr>
          <p:cNvPr name="TextBox 9" id="9"/>
          <p:cNvSpPr txBox="true"/>
          <p:nvPr/>
        </p:nvSpPr>
        <p:spPr>
          <a:xfrm rot="0">
            <a:off x="12071252" y="9572158"/>
            <a:ext cx="5589102" cy="300990"/>
          </a:xfrm>
          <a:prstGeom prst="rect">
            <a:avLst/>
          </a:prstGeom>
        </p:spPr>
        <p:txBody>
          <a:bodyPr anchor="t" rtlCol="false" tIns="0" lIns="0" bIns="0" rIns="0">
            <a:spAutoFit/>
          </a:bodyPr>
          <a:lstStyle/>
          <a:p>
            <a:pPr algn="r">
              <a:lnSpc>
                <a:spcPts val="2400"/>
              </a:lnSpc>
            </a:pPr>
            <a:r>
              <a:rPr lang="en-US" sz="1600" spc="320">
                <a:solidFill>
                  <a:srgbClr val="36204F"/>
                </a:solidFill>
                <a:latin typeface="Poppins Medium"/>
              </a:rPr>
              <a:t>ADOPET</a:t>
            </a:r>
          </a:p>
        </p:txBody>
      </p:sp>
      <p:sp>
        <p:nvSpPr>
          <p:cNvPr name="TextBox 10" id="10"/>
          <p:cNvSpPr txBox="true"/>
          <p:nvPr/>
        </p:nvSpPr>
        <p:spPr>
          <a:xfrm rot="5400000">
            <a:off x="-2082063" y="2982120"/>
            <a:ext cx="5320908" cy="300990"/>
          </a:xfrm>
          <a:prstGeom prst="rect">
            <a:avLst/>
          </a:prstGeom>
        </p:spPr>
        <p:txBody>
          <a:bodyPr anchor="t" rtlCol="false" tIns="0" lIns="0" bIns="0" rIns="0">
            <a:spAutoFit/>
          </a:bodyPr>
          <a:lstStyle/>
          <a:p>
            <a:pPr>
              <a:lnSpc>
                <a:spcPts val="2400"/>
              </a:lnSpc>
            </a:pPr>
            <a:r>
              <a:rPr lang="en-US" sz="1600" spc="320">
                <a:solidFill>
                  <a:srgbClr val="36204F"/>
                </a:solidFill>
                <a:latin typeface="Poppins Medium"/>
              </a:rPr>
              <a:t>DOG ADOPTION</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3654082" y="2136255"/>
            <a:ext cx="4762" cy="8505529"/>
          </a:xfrm>
          <a:prstGeom prst="line">
            <a:avLst/>
          </a:prstGeom>
          <a:ln cap="rnd" w="9525">
            <a:solidFill>
              <a:srgbClr val="000000">
                <a:alpha val="29804"/>
              </a:srgbClr>
            </a:solidFill>
            <a:prstDash val="solid"/>
            <a:headEnd type="none" len="sm" w="sm"/>
            <a:tailEnd type="none" len="sm" w="sm"/>
          </a:ln>
        </p:spPr>
      </p:sp>
      <p:sp>
        <p:nvSpPr>
          <p:cNvPr name="AutoShape 3" id="3"/>
          <p:cNvSpPr/>
          <p:nvPr/>
        </p:nvSpPr>
        <p:spPr>
          <a:xfrm>
            <a:off x="7316129" y="3258405"/>
            <a:ext cx="0" cy="7729605"/>
          </a:xfrm>
          <a:prstGeom prst="line">
            <a:avLst/>
          </a:prstGeom>
          <a:ln cap="rnd" w="9525">
            <a:solidFill>
              <a:srgbClr val="000000">
                <a:alpha val="29804"/>
              </a:srgbClr>
            </a:solidFill>
            <a:prstDash val="solid"/>
            <a:headEnd type="none" len="sm" w="sm"/>
            <a:tailEnd type="none" len="sm" w="sm"/>
          </a:ln>
        </p:spPr>
      </p:sp>
      <p:sp>
        <p:nvSpPr>
          <p:cNvPr name="AutoShape 4" id="4"/>
          <p:cNvSpPr/>
          <p:nvPr/>
        </p:nvSpPr>
        <p:spPr>
          <a:xfrm>
            <a:off x="10976771" y="3267930"/>
            <a:ext cx="0" cy="7542205"/>
          </a:xfrm>
          <a:prstGeom prst="line">
            <a:avLst/>
          </a:prstGeom>
          <a:ln cap="rnd" w="9525">
            <a:solidFill>
              <a:srgbClr val="000000">
                <a:alpha val="29804"/>
              </a:srgbClr>
            </a:solidFill>
            <a:prstDash val="solid"/>
            <a:headEnd type="none" len="sm" w="sm"/>
            <a:tailEnd type="none" len="sm" w="sm"/>
          </a:ln>
        </p:spPr>
      </p:sp>
      <p:sp>
        <p:nvSpPr>
          <p:cNvPr name="AutoShape 5" id="5"/>
          <p:cNvSpPr/>
          <p:nvPr/>
        </p:nvSpPr>
        <p:spPr>
          <a:xfrm>
            <a:off x="14634056" y="3267930"/>
            <a:ext cx="0" cy="7542205"/>
          </a:xfrm>
          <a:prstGeom prst="line">
            <a:avLst/>
          </a:prstGeom>
          <a:ln cap="rnd" w="9525">
            <a:solidFill>
              <a:srgbClr val="000000">
                <a:alpha val="29804"/>
              </a:srgbClr>
            </a:solidFill>
            <a:prstDash val="solid"/>
            <a:headEnd type="none" len="sm" w="sm"/>
            <a:tailEnd type="none" len="sm" w="sm"/>
          </a:ln>
        </p:spPr>
      </p:sp>
      <p:sp>
        <p:nvSpPr>
          <p:cNvPr name="AutoShape 6" id="6"/>
          <p:cNvSpPr/>
          <p:nvPr/>
        </p:nvSpPr>
        <p:spPr>
          <a:xfrm rot="0">
            <a:off x="-176175" y="3258405"/>
            <a:ext cx="18780128" cy="0"/>
          </a:xfrm>
          <a:prstGeom prst="line">
            <a:avLst/>
          </a:prstGeom>
          <a:ln cap="rnd" w="9525">
            <a:solidFill>
              <a:srgbClr val="000000">
                <a:alpha val="29804"/>
              </a:srgbClr>
            </a:solidFill>
            <a:prstDash val="solid"/>
            <a:headEnd type="none" len="sm" w="sm"/>
            <a:tailEnd type="none" len="sm" w="sm"/>
          </a:ln>
        </p:spPr>
      </p:sp>
      <p:sp>
        <p:nvSpPr>
          <p:cNvPr name="AutoShape 7" id="7"/>
          <p:cNvSpPr/>
          <p:nvPr/>
        </p:nvSpPr>
        <p:spPr>
          <a:xfrm>
            <a:off x="3654082" y="5637286"/>
            <a:ext cx="18780128" cy="0"/>
          </a:xfrm>
          <a:prstGeom prst="line">
            <a:avLst/>
          </a:prstGeom>
          <a:ln cap="rnd" w="9525">
            <a:solidFill>
              <a:srgbClr val="000000">
                <a:alpha val="29804"/>
              </a:srgbClr>
            </a:solidFill>
            <a:prstDash val="solid"/>
            <a:headEnd type="none" len="sm" w="sm"/>
            <a:tailEnd type="none" len="sm" w="sm"/>
          </a:ln>
        </p:spPr>
      </p:sp>
      <p:sp>
        <p:nvSpPr>
          <p:cNvPr name="AutoShape 8" id="8"/>
          <p:cNvSpPr/>
          <p:nvPr/>
        </p:nvSpPr>
        <p:spPr>
          <a:xfrm>
            <a:off x="3654082" y="7984522"/>
            <a:ext cx="19186724" cy="0"/>
          </a:xfrm>
          <a:prstGeom prst="line">
            <a:avLst/>
          </a:prstGeom>
          <a:ln cap="rnd" w="9525">
            <a:solidFill>
              <a:srgbClr val="000000">
                <a:alpha val="29804"/>
              </a:srgbClr>
            </a:solidFill>
            <a:prstDash val="solid"/>
            <a:headEnd type="none" len="sm" w="sm"/>
            <a:tailEnd type="none" len="sm" w="sm"/>
          </a:ln>
        </p:spPr>
      </p:sp>
      <p:grpSp>
        <p:nvGrpSpPr>
          <p:cNvPr name="Group 9" id="9"/>
          <p:cNvGrpSpPr/>
          <p:nvPr/>
        </p:nvGrpSpPr>
        <p:grpSpPr>
          <a:xfrm rot="0">
            <a:off x="3663607" y="3607117"/>
            <a:ext cx="2131667" cy="700234"/>
            <a:chOff x="0" y="0"/>
            <a:chExt cx="5780711" cy="1898914"/>
          </a:xfrm>
        </p:grpSpPr>
        <p:sp>
          <p:nvSpPr>
            <p:cNvPr name="Freeform 10" id="10"/>
            <p:cNvSpPr/>
            <p:nvPr/>
          </p:nvSpPr>
          <p:spPr>
            <a:xfrm flipH="false" flipV="false" rot="0">
              <a:off x="0" y="0"/>
              <a:ext cx="5780711" cy="1898914"/>
            </a:xfrm>
            <a:custGeom>
              <a:avLst/>
              <a:gdLst/>
              <a:ahLst/>
              <a:cxnLst/>
              <a:rect r="r" b="b" t="t" l="l"/>
              <a:pathLst>
                <a:path h="1898914" w="5780711">
                  <a:moveTo>
                    <a:pt x="5780711" y="949457"/>
                  </a:moveTo>
                  <a:lnTo>
                    <a:pt x="5780711" y="949457"/>
                  </a:lnTo>
                  <a:cubicBezTo>
                    <a:pt x="5780711" y="1470416"/>
                    <a:pt x="5352340" y="1898914"/>
                    <a:pt x="4823766" y="1898914"/>
                  </a:cubicBezTo>
                  <a:lnTo>
                    <a:pt x="956945" y="1898914"/>
                  </a:lnTo>
                  <a:cubicBezTo>
                    <a:pt x="428371" y="1898914"/>
                    <a:pt x="0" y="1470416"/>
                    <a:pt x="0" y="949457"/>
                  </a:cubicBezTo>
                  <a:lnTo>
                    <a:pt x="0" y="949457"/>
                  </a:lnTo>
                  <a:cubicBezTo>
                    <a:pt x="0" y="428371"/>
                    <a:pt x="428371" y="0"/>
                    <a:pt x="956945" y="0"/>
                  </a:cubicBezTo>
                  <a:lnTo>
                    <a:pt x="4823766" y="0"/>
                  </a:lnTo>
                  <a:cubicBezTo>
                    <a:pt x="5352214" y="0"/>
                    <a:pt x="5780711" y="428371"/>
                    <a:pt x="5780711" y="949457"/>
                  </a:cubicBezTo>
                  <a:close/>
                </a:path>
              </a:pathLst>
            </a:custGeom>
            <a:solidFill>
              <a:srgbClr val="FFC5CD"/>
            </a:solidFill>
          </p:spPr>
        </p:sp>
      </p:grpSp>
      <p:grpSp>
        <p:nvGrpSpPr>
          <p:cNvPr name="Group 11" id="11"/>
          <p:cNvGrpSpPr/>
          <p:nvPr/>
        </p:nvGrpSpPr>
        <p:grpSpPr>
          <a:xfrm rot="0">
            <a:off x="9120444" y="5927798"/>
            <a:ext cx="5518374" cy="700234"/>
            <a:chOff x="0" y="0"/>
            <a:chExt cx="14964873" cy="1898914"/>
          </a:xfrm>
        </p:grpSpPr>
        <p:sp>
          <p:nvSpPr>
            <p:cNvPr name="Freeform 12" id="12"/>
            <p:cNvSpPr/>
            <p:nvPr/>
          </p:nvSpPr>
          <p:spPr>
            <a:xfrm flipH="false" flipV="false" rot="0">
              <a:off x="0" y="0"/>
              <a:ext cx="14964873" cy="1898914"/>
            </a:xfrm>
            <a:custGeom>
              <a:avLst/>
              <a:gdLst/>
              <a:ahLst/>
              <a:cxnLst/>
              <a:rect r="r" b="b" t="t" l="l"/>
              <a:pathLst>
                <a:path h="1898914" w="14964873">
                  <a:moveTo>
                    <a:pt x="14964873" y="949457"/>
                  </a:moveTo>
                  <a:lnTo>
                    <a:pt x="14964873" y="949457"/>
                  </a:lnTo>
                  <a:cubicBezTo>
                    <a:pt x="14964873" y="1470416"/>
                    <a:pt x="14536502" y="1898914"/>
                    <a:pt x="14007928" y="1898914"/>
                  </a:cubicBezTo>
                  <a:lnTo>
                    <a:pt x="956945" y="1898914"/>
                  </a:lnTo>
                  <a:cubicBezTo>
                    <a:pt x="428371" y="1898914"/>
                    <a:pt x="0" y="1470416"/>
                    <a:pt x="0" y="949457"/>
                  </a:cubicBezTo>
                  <a:lnTo>
                    <a:pt x="0" y="949457"/>
                  </a:lnTo>
                  <a:cubicBezTo>
                    <a:pt x="0" y="428371"/>
                    <a:pt x="428371" y="0"/>
                    <a:pt x="956945" y="0"/>
                  </a:cubicBezTo>
                  <a:lnTo>
                    <a:pt x="14007928" y="0"/>
                  </a:lnTo>
                  <a:cubicBezTo>
                    <a:pt x="14536375" y="0"/>
                    <a:pt x="14964873" y="428371"/>
                    <a:pt x="14964873" y="949457"/>
                  </a:cubicBezTo>
                  <a:close/>
                </a:path>
              </a:pathLst>
            </a:custGeom>
            <a:solidFill>
              <a:srgbClr val="C2B5FF"/>
            </a:solidFill>
          </p:spPr>
        </p:sp>
      </p:grpSp>
      <p:grpSp>
        <p:nvGrpSpPr>
          <p:cNvPr name="Group 13" id="13"/>
          <p:cNvGrpSpPr/>
          <p:nvPr/>
        </p:nvGrpSpPr>
        <p:grpSpPr>
          <a:xfrm rot="0">
            <a:off x="5473093" y="4646539"/>
            <a:ext cx="4526293" cy="700234"/>
            <a:chOff x="0" y="0"/>
            <a:chExt cx="12274521" cy="1898914"/>
          </a:xfrm>
        </p:grpSpPr>
        <p:sp>
          <p:nvSpPr>
            <p:cNvPr name="Freeform 14" id="14"/>
            <p:cNvSpPr/>
            <p:nvPr/>
          </p:nvSpPr>
          <p:spPr>
            <a:xfrm flipH="false" flipV="false" rot="0">
              <a:off x="0" y="0"/>
              <a:ext cx="12274521" cy="1898914"/>
            </a:xfrm>
            <a:custGeom>
              <a:avLst/>
              <a:gdLst/>
              <a:ahLst/>
              <a:cxnLst/>
              <a:rect r="r" b="b" t="t" l="l"/>
              <a:pathLst>
                <a:path h="1898914" w="12274521">
                  <a:moveTo>
                    <a:pt x="12274521" y="949457"/>
                  </a:moveTo>
                  <a:lnTo>
                    <a:pt x="12274521" y="949457"/>
                  </a:lnTo>
                  <a:cubicBezTo>
                    <a:pt x="12274521" y="1470416"/>
                    <a:pt x="11846150" y="1898914"/>
                    <a:pt x="11317576" y="1898914"/>
                  </a:cubicBezTo>
                  <a:lnTo>
                    <a:pt x="956945" y="1898914"/>
                  </a:lnTo>
                  <a:cubicBezTo>
                    <a:pt x="428371" y="1898914"/>
                    <a:pt x="0" y="1470416"/>
                    <a:pt x="0" y="949457"/>
                  </a:cubicBezTo>
                  <a:lnTo>
                    <a:pt x="0" y="949457"/>
                  </a:lnTo>
                  <a:cubicBezTo>
                    <a:pt x="0" y="428371"/>
                    <a:pt x="428371" y="0"/>
                    <a:pt x="956945" y="0"/>
                  </a:cubicBezTo>
                  <a:lnTo>
                    <a:pt x="11317576" y="0"/>
                  </a:lnTo>
                  <a:cubicBezTo>
                    <a:pt x="11846023" y="0"/>
                    <a:pt x="12274521" y="428371"/>
                    <a:pt x="12274521" y="949457"/>
                  </a:cubicBezTo>
                  <a:close/>
                </a:path>
              </a:pathLst>
            </a:custGeom>
            <a:solidFill>
              <a:srgbClr val="FFC5CD"/>
            </a:solidFill>
          </p:spPr>
        </p:sp>
      </p:grpSp>
      <p:grpSp>
        <p:nvGrpSpPr>
          <p:cNvPr name="Group 15" id="15"/>
          <p:cNvGrpSpPr/>
          <p:nvPr/>
        </p:nvGrpSpPr>
        <p:grpSpPr>
          <a:xfrm rot="0">
            <a:off x="12569271" y="8322660"/>
            <a:ext cx="3278646" cy="700234"/>
            <a:chOff x="0" y="0"/>
            <a:chExt cx="8891119" cy="1898914"/>
          </a:xfrm>
        </p:grpSpPr>
        <p:sp>
          <p:nvSpPr>
            <p:cNvPr name="Freeform 16" id="16"/>
            <p:cNvSpPr/>
            <p:nvPr/>
          </p:nvSpPr>
          <p:spPr>
            <a:xfrm flipH="false" flipV="false" rot="0">
              <a:off x="0" y="0"/>
              <a:ext cx="8891119" cy="1898914"/>
            </a:xfrm>
            <a:custGeom>
              <a:avLst/>
              <a:gdLst/>
              <a:ahLst/>
              <a:cxnLst/>
              <a:rect r="r" b="b" t="t" l="l"/>
              <a:pathLst>
                <a:path h="1898914" w="8891119">
                  <a:moveTo>
                    <a:pt x="8891119" y="949457"/>
                  </a:moveTo>
                  <a:lnTo>
                    <a:pt x="8891119" y="949457"/>
                  </a:lnTo>
                  <a:cubicBezTo>
                    <a:pt x="8891119" y="1470416"/>
                    <a:pt x="8462748" y="1898914"/>
                    <a:pt x="7934174" y="1898914"/>
                  </a:cubicBezTo>
                  <a:lnTo>
                    <a:pt x="956945" y="1898914"/>
                  </a:lnTo>
                  <a:cubicBezTo>
                    <a:pt x="428371" y="1898914"/>
                    <a:pt x="0" y="1470416"/>
                    <a:pt x="0" y="949457"/>
                  </a:cubicBezTo>
                  <a:lnTo>
                    <a:pt x="0" y="949457"/>
                  </a:lnTo>
                  <a:cubicBezTo>
                    <a:pt x="0" y="428371"/>
                    <a:pt x="428371" y="0"/>
                    <a:pt x="956945" y="0"/>
                  </a:cubicBezTo>
                  <a:lnTo>
                    <a:pt x="7934174" y="0"/>
                  </a:lnTo>
                  <a:cubicBezTo>
                    <a:pt x="8462621" y="0"/>
                    <a:pt x="8891119" y="428371"/>
                    <a:pt x="8891119" y="949457"/>
                  </a:cubicBezTo>
                  <a:close/>
                </a:path>
              </a:pathLst>
            </a:custGeom>
            <a:solidFill>
              <a:srgbClr val="A9DAFF"/>
            </a:solidFill>
          </p:spPr>
        </p:sp>
      </p:grpSp>
      <p:sp>
        <p:nvSpPr>
          <p:cNvPr name="AutoShape 17" id="17"/>
          <p:cNvSpPr/>
          <p:nvPr/>
        </p:nvSpPr>
        <p:spPr>
          <a:xfrm rot="0">
            <a:off x="0" y="0"/>
            <a:ext cx="18288000" cy="2136255"/>
          </a:xfrm>
          <a:prstGeom prst="rect">
            <a:avLst/>
          </a:prstGeom>
          <a:solidFill>
            <a:srgbClr val="FDF6F0"/>
          </a:solidFill>
        </p:spPr>
      </p:sp>
      <p:sp>
        <p:nvSpPr>
          <p:cNvPr name="TextBox 18" id="18"/>
          <p:cNvSpPr txBox="true"/>
          <p:nvPr/>
        </p:nvSpPr>
        <p:spPr>
          <a:xfrm rot="0">
            <a:off x="4632101" y="2479208"/>
            <a:ext cx="1710771" cy="398145"/>
          </a:xfrm>
          <a:prstGeom prst="rect">
            <a:avLst/>
          </a:prstGeom>
        </p:spPr>
        <p:txBody>
          <a:bodyPr anchor="t" rtlCol="false" tIns="0" lIns="0" bIns="0" rIns="0">
            <a:spAutoFit/>
          </a:bodyPr>
          <a:lstStyle/>
          <a:p>
            <a:pPr algn="ctr">
              <a:lnSpc>
                <a:spcPts val="3120"/>
              </a:lnSpc>
            </a:pPr>
            <a:r>
              <a:rPr lang="en-US" sz="2400">
                <a:solidFill>
                  <a:srgbClr val="191919"/>
                </a:solidFill>
                <a:latin typeface="Lazydog"/>
              </a:rPr>
              <a:t>MARCH</a:t>
            </a:r>
          </a:p>
        </p:txBody>
      </p:sp>
      <p:sp>
        <p:nvSpPr>
          <p:cNvPr name="TextBox 19" id="19"/>
          <p:cNvSpPr txBox="true"/>
          <p:nvPr/>
        </p:nvSpPr>
        <p:spPr>
          <a:xfrm rot="0">
            <a:off x="8288615" y="2479208"/>
            <a:ext cx="1710771" cy="398145"/>
          </a:xfrm>
          <a:prstGeom prst="rect">
            <a:avLst/>
          </a:prstGeom>
        </p:spPr>
        <p:txBody>
          <a:bodyPr anchor="t" rtlCol="false" tIns="0" lIns="0" bIns="0" rIns="0">
            <a:spAutoFit/>
          </a:bodyPr>
          <a:lstStyle/>
          <a:p>
            <a:pPr algn="ctr">
              <a:lnSpc>
                <a:spcPts val="3120"/>
              </a:lnSpc>
            </a:pPr>
            <a:r>
              <a:rPr lang="en-US" sz="2400">
                <a:solidFill>
                  <a:srgbClr val="191919"/>
                </a:solidFill>
                <a:latin typeface="Lazydog"/>
              </a:rPr>
              <a:t>APRIL</a:t>
            </a:r>
          </a:p>
        </p:txBody>
      </p:sp>
      <p:sp>
        <p:nvSpPr>
          <p:cNvPr name="TextBox 20" id="20"/>
          <p:cNvSpPr txBox="true"/>
          <p:nvPr/>
        </p:nvSpPr>
        <p:spPr>
          <a:xfrm rot="0">
            <a:off x="11904385" y="2479208"/>
            <a:ext cx="1710771" cy="398145"/>
          </a:xfrm>
          <a:prstGeom prst="rect">
            <a:avLst/>
          </a:prstGeom>
        </p:spPr>
        <p:txBody>
          <a:bodyPr anchor="t" rtlCol="false" tIns="0" lIns="0" bIns="0" rIns="0">
            <a:spAutoFit/>
          </a:bodyPr>
          <a:lstStyle/>
          <a:p>
            <a:pPr algn="ctr">
              <a:lnSpc>
                <a:spcPts val="3120"/>
              </a:lnSpc>
            </a:pPr>
            <a:r>
              <a:rPr lang="en-US" sz="2400">
                <a:solidFill>
                  <a:srgbClr val="191919"/>
                </a:solidFill>
                <a:latin typeface="Lazydog"/>
              </a:rPr>
              <a:t>MAY</a:t>
            </a:r>
          </a:p>
        </p:txBody>
      </p:sp>
      <p:sp>
        <p:nvSpPr>
          <p:cNvPr name="TextBox 21" id="21"/>
          <p:cNvSpPr txBox="true"/>
          <p:nvPr/>
        </p:nvSpPr>
        <p:spPr>
          <a:xfrm rot="0">
            <a:off x="15558256" y="2479208"/>
            <a:ext cx="1710771" cy="398145"/>
          </a:xfrm>
          <a:prstGeom prst="rect">
            <a:avLst/>
          </a:prstGeom>
        </p:spPr>
        <p:txBody>
          <a:bodyPr anchor="t" rtlCol="false" tIns="0" lIns="0" bIns="0" rIns="0">
            <a:spAutoFit/>
          </a:bodyPr>
          <a:lstStyle/>
          <a:p>
            <a:pPr algn="ctr">
              <a:lnSpc>
                <a:spcPts val="3120"/>
              </a:lnSpc>
            </a:pPr>
            <a:r>
              <a:rPr lang="en-US" sz="2400">
                <a:solidFill>
                  <a:srgbClr val="191919"/>
                </a:solidFill>
                <a:latin typeface="Lazydog"/>
              </a:rPr>
              <a:t>JUNE</a:t>
            </a:r>
          </a:p>
        </p:txBody>
      </p:sp>
      <p:sp>
        <p:nvSpPr>
          <p:cNvPr name="TextBox 22" id="22"/>
          <p:cNvSpPr txBox="true"/>
          <p:nvPr/>
        </p:nvSpPr>
        <p:spPr>
          <a:xfrm rot="0">
            <a:off x="3966594" y="3801977"/>
            <a:ext cx="1520893" cy="300990"/>
          </a:xfrm>
          <a:prstGeom prst="rect">
            <a:avLst/>
          </a:prstGeom>
        </p:spPr>
        <p:txBody>
          <a:bodyPr anchor="t" rtlCol="false" tIns="0" lIns="0" bIns="0" rIns="0">
            <a:spAutoFit/>
          </a:bodyPr>
          <a:lstStyle/>
          <a:p>
            <a:pPr algn="ctr">
              <a:lnSpc>
                <a:spcPts val="2340"/>
              </a:lnSpc>
            </a:pPr>
            <a:r>
              <a:rPr lang="en-US" sz="1800">
                <a:solidFill>
                  <a:srgbClr val="191919"/>
                </a:solidFill>
                <a:latin typeface="Lazydog"/>
              </a:rPr>
              <a:t>Planning</a:t>
            </a:r>
          </a:p>
        </p:txBody>
      </p:sp>
      <p:sp>
        <p:nvSpPr>
          <p:cNvPr name="TextBox 23" id="23"/>
          <p:cNvSpPr txBox="true"/>
          <p:nvPr/>
        </p:nvSpPr>
        <p:spPr>
          <a:xfrm rot="0">
            <a:off x="5704397" y="4831874"/>
            <a:ext cx="3950581" cy="300990"/>
          </a:xfrm>
          <a:prstGeom prst="rect">
            <a:avLst/>
          </a:prstGeom>
        </p:spPr>
        <p:txBody>
          <a:bodyPr anchor="t" rtlCol="false" tIns="0" lIns="0" bIns="0" rIns="0">
            <a:spAutoFit/>
          </a:bodyPr>
          <a:lstStyle/>
          <a:p>
            <a:pPr algn="ctr">
              <a:lnSpc>
                <a:spcPts val="2340"/>
              </a:lnSpc>
            </a:pPr>
            <a:r>
              <a:rPr lang="en-US" sz="1800">
                <a:solidFill>
                  <a:srgbClr val="191919"/>
                </a:solidFill>
                <a:latin typeface="Lazydog"/>
              </a:rPr>
              <a:t>DESIGN</a:t>
            </a:r>
          </a:p>
        </p:txBody>
      </p:sp>
      <p:sp>
        <p:nvSpPr>
          <p:cNvPr name="TextBox 24" id="24"/>
          <p:cNvSpPr txBox="true"/>
          <p:nvPr/>
        </p:nvSpPr>
        <p:spPr>
          <a:xfrm rot="0">
            <a:off x="9382959" y="6113133"/>
            <a:ext cx="4932169" cy="300990"/>
          </a:xfrm>
          <a:prstGeom prst="rect">
            <a:avLst/>
          </a:prstGeom>
        </p:spPr>
        <p:txBody>
          <a:bodyPr anchor="t" rtlCol="false" tIns="0" lIns="0" bIns="0" rIns="0">
            <a:spAutoFit/>
          </a:bodyPr>
          <a:lstStyle/>
          <a:p>
            <a:pPr algn="ctr">
              <a:lnSpc>
                <a:spcPts val="2340"/>
              </a:lnSpc>
            </a:pPr>
            <a:r>
              <a:rPr lang="en-US" sz="1800">
                <a:solidFill>
                  <a:srgbClr val="191919"/>
                </a:solidFill>
                <a:latin typeface="Lazydog"/>
              </a:rPr>
              <a:t>Development</a:t>
            </a:r>
          </a:p>
        </p:txBody>
      </p:sp>
      <p:sp>
        <p:nvSpPr>
          <p:cNvPr name="TextBox 25" id="25"/>
          <p:cNvSpPr txBox="true"/>
          <p:nvPr/>
        </p:nvSpPr>
        <p:spPr>
          <a:xfrm rot="0">
            <a:off x="13034621" y="8507994"/>
            <a:ext cx="2319236" cy="300990"/>
          </a:xfrm>
          <a:prstGeom prst="rect">
            <a:avLst/>
          </a:prstGeom>
        </p:spPr>
        <p:txBody>
          <a:bodyPr anchor="t" rtlCol="false" tIns="0" lIns="0" bIns="0" rIns="0">
            <a:spAutoFit/>
          </a:bodyPr>
          <a:lstStyle/>
          <a:p>
            <a:pPr algn="ctr">
              <a:lnSpc>
                <a:spcPts val="2340"/>
              </a:lnSpc>
            </a:pPr>
            <a:r>
              <a:rPr lang="en-US" sz="1800">
                <a:solidFill>
                  <a:srgbClr val="191919"/>
                </a:solidFill>
                <a:latin typeface="Lazydog"/>
              </a:rPr>
              <a:t>Testing</a:t>
            </a:r>
          </a:p>
        </p:txBody>
      </p:sp>
      <p:sp>
        <p:nvSpPr>
          <p:cNvPr name="TextBox 26" id="26"/>
          <p:cNvSpPr txBox="true"/>
          <p:nvPr/>
        </p:nvSpPr>
        <p:spPr>
          <a:xfrm rot="0">
            <a:off x="1028700" y="707917"/>
            <a:ext cx="12550254" cy="822325"/>
          </a:xfrm>
          <a:prstGeom prst="rect">
            <a:avLst/>
          </a:prstGeom>
        </p:spPr>
        <p:txBody>
          <a:bodyPr anchor="t" rtlCol="false" tIns="0" lIns="0" bIns="0" rIns="0">
            <a:spAutoFit/>
          </a:bodyPr>
          <a:lstStyle/>
          <a:p>
            <a:pPr marL="0" indent="0" lvl="0">
              <a:lnSpc>
                <a:spcPts val="6500"/>
              </a:lnSpc>
            </a:pPr>
            <a:r>
              <a:rPr lang="en-US" sz="5000" spc="-150">
                <a:solidFill>
                  <a:srgbClr val="A9AFE3"/>
                </a:solidFill>
                <a:latin typeface="Lazydog"/>
              </a:rPr>
              <a:t>ADOPET Roadmap</a:t>
            </a:r>
          </a:p>
        </p:txBody>
      </p:sp>
      <p:grpSp>
        <p:nvGrpSpPr>
          <p:cNvPr name="Group 27" id="27"/>
          <p:cNvGrpSpPr/>
          <p:nvPr/>
        </p:nvGrpSpPr>
        <p:grpSpPr>
          <a:xfrm rot="0">
            <a:off x="9110919" y="6923308"/>
            <a:ext cx="5518374" cy="700234"/>
            <a:chOff x="0" y="0"/>
            <a:chExt cx="14964873" cy="1898914"/>
          </a:xfrm>
        </p:grpSpPr>
        <p:sp>
          <p:nvSpPr>
            <p:cNvPr name="Freeform 28" id="28"/>
            <p:cNvSpPr/>
            <p:nvPr/>
          </p:nvSpPr>
          <p:spPr>
            <a:xfrm flipH="false" flipV="false" rot="0">
              <a:off x="0" y="0"/>
              <a:ext cx="14964873" cy="1898914"/>
            </a:xfrm>
            <a:custGeom>
              <a:avLst/>
              <a:gdLst/>
              <a:ahLst/>
              <a:cxnLst/>
              <a:rect r="r" b="b" t="t" l="l"/>
              <a:pathLst>
                <a:path h="1898914" w="14964873">
                  <a:moveTo>
                    <a:pt x="14964873" y="949457"/>
                  </a:moveTo>
                  <a:lnTo>
                    <a:pt x="14964873" y="949457"/>
                  </a:lnTo>
                  <a:cubicBezTo>
                    <a:pt x="14964873" y="1470416"/>
                    <a:pt x="14536502" y="1898914"/>
                    <a:pt x="14007928" y="1898914"/>
                  </a:cubicBezTo>
                  <a:lnTo>
                    <a:pt x="956945" y="1898914"/>
                  </a:lnTo>
                  <a:cubicBezTo>
                    <a:pt x="428371" y="1898914"/>
                    <a:pt x="0" y="1470416"/>
                    <a:pt x="0" y="949457"/>
                  </a:cubicBezTo>
                  <a:lnTo>
                    <a:pt x="0" y="949457"/>
                  </a:lnTo>
                  <a:cubicBezTo>
                    <a:pt x="0" y="428371"/>
                    <a:pt x="428371" y="0"/>
                    <a:pt x="956945" y="0"/>
                  </a:cubicBezTo>
                  <a:lnTo>
                    <a:pt x="14007928" y="0"/>
                  </a:lnTo>
                  <a:cubicBezTo>
                    <a:pt x="14536375" y="0"/>
                    <a:pt x="14964873" y="428371"/>
                    <a:pt x="14964873" y="949457"/>
                  </a:cubicBezTo>
                  <a:close/>
                </a:path>
              </a:pathLst>
            </a:custGeom>
            <a:solidFill>
              <a:srgbClr val="C2B5FF"/>
            </a:solidFill>
          </p:spPr>
        </p:sp>
      </p:grpSp>
      <p:sp>
        <p:nvSpPr>
          <p:cNvPr name="TextBox 29" id="29"/>
          <p:cNvSpPr txBox="true"/>
          <p:nvPr/>
        </p:nvSpPr>
        <p:spPr>
          <a:xfrm rot="0">
            <a:off x="9373434" y="7108642"/>
            <a:ext cx="4932169" cy="300990"/>
          </a:xfrm>
          <a:prstGeom prst="rect">
            <a:avLst/>
          </a:prstGeom>
        </p:spPr>
        <p:txBody>
          <a:bodyPr anchor="t" rtlCol="false" tIns="0" lIns="0" bIns="0" rIns="0">
            <a:spAutoFit/>
          </a:bodyPr>
          <a:lstStyle/>
          <a:p>
            <a:pPr algn="ctr">
              <a:lnSpc>
                <a:spcPts val="2340"/>
              </a:lnSpc>
            </a:pPr>
            <a:r>
              <a:rPr lang="en-US" sz="1800">
                <a:solidFill>
                  <a:srgbClr val="191919"/>
                </a:solidFill>
                <a:latin typeface="Lazydog"/>
              </a:rPr>
              <a:t>Content Creation</a:t>
            </a:r>
          </a:p>
        </p:txBody>
      </p:sp>
      <p:sp>
        <p:nvSpPr>
          <p:cNvPr name="TextBox 30" id="30"/>
          <p:cNvSpPr txBox="true"/>
          <p:nvPr/>
        </p:nvSpPr>
        <p:spPr>
          <a:xfrm rot="0">
            <a:off x="978230" y="2479208"/>
            <a:ext cx="1710771" cy="398145"/>
          </a:xfrm>
          <a:prstGeom prst="rect">
            <a:avLst/>
          </a:prstGeom>
        </p:spPr>
        <p:txBody>
          <a:bodyPr anchor="t" rtlCol="false" tIns="0" lIns="0" bIns="0" rIns="0">
            <a:spAutoFit/>
          </a:bodyPr>
          <a:lstStyle/>
          <a:p>
            <a:pPr algn="ctr">
              <a:lnSpc>
                <a:spcPts val="3120"/>
              </a:lnSpc>
            </a:pPr>
            <a:r>
              <a:rPr lang="en-US" sz="2400">
                <a:solidFill>
                  <a:srgbClr val="191919"/>
                </a:solidFill>
                <a:latin typeface="Lazydog"/>
              </a:rPr>
              <a:t>MONTHS</a:t>
            </a:r>
          </a:p>
        </p:txBody>
      </p:sp>
      <p:sp>
        <p:nvSpPr>
          <p:cNvPr name="TextBox 31" id="31"/>
          <p:cNvSpPr txBox="true"/>
          <p:nvPr/>
        </p:nvSpPr>
        <p:spPr>
          <a:xfrm rot="0">
            <a:off x="978230" y="6247985"/>
            <a:ext cx="1710771" cy="398145"/>
          </a:xfrm>
          <a:prstGeom prst="rect">
            <a:avLst/>
          </a:prstGeom>
        </p:spPr>
        <p:txBody>
          <a:bodyPr anchor="t" rtlCol="false" tIns="0" lIns="0" bIns="0" rIns="0">
            <a:spAutoFit/>
          </a:bodyPr>
          <a:lstStyle/>
          <a:p>
            <a:pPr algn="ctr">
              <a:lnSpc>
                <a:spcPts val="3120"/>
              </a:lnSpc>
            </a:pPr>
            <a:r>
              <a:rPr lang="en-US" sz="2400">
                <a:solidFill>
                  <a:srgbClr val="191919"/>
                </a:solidFill>
                <a:latin typeface="Lazydog"/>
              </a:rPr>
              <a:t>Phases</a:t>
            </a:r>
          </a:p>
        </p:txBody>
      </p:sp>
      <p:grpSp>
        <p:nvGrpSpPr>
          <p:cNvPr name="Group 32" id="32"/>
          <p:cNvGrpSpPr/>
          <p:nvPr/>
        </p:nvGrpSpPr>
        <p:grpSpPr>
          <a:xfrm rot="0">
            <a:off x="14638818" y="9318169"/>
            <a:ext cx="2418197" cy="700234"/>
            <a:chOff x="0" y="0"/>
            <a:chExt cx="6557730" cy="1898914"/>
          </a:xfrm>
        </p:grpSpPr>
        <p:sp>
          <p:nvSpPr>
            <p:cNvPr name="Freeform 33" id="33"/>
            <p:cNvSpPr/>
            <p:nvPr/>
          </p:nvSpPr>
          <p:spPr>
            <a:xfrm flipH="false" flipV="false" rot="0">
              <a:off x="0" y="0"/>
              <a:ext cx="6557730" cy="1898914"/>
            </a:xfrm>
            <a:custGeom>
              <a:avLst/>
              <a:gdLst/>
              <a:ahLst/>
              <a:cxnLst/>
              <a:rect r="r" b="b" t="t" l="l"/>
              <a:pathLst>
                <a:path h="1898914" w="6557730">
                  <a:moveTo>
                    <a:pt x="6557730" y="949457"/>
                  </a:moveTo>
                  <a:lnTo>
                    <a:pt x="6557730" y="949457"/>
                  </a:lnTo>
                  <a:cubicBezTo>
                    <a:pt x="6557730" y="1470416"/>
                    <a:pt x="6129359" y="1898914"/>
                    <a:pt x="5600785" y="1898914"/>
                  </a:cubicBezTo>
                  <a:lnTo>
                    <a:pt x="956945" y="1898914"/>
                  </a:lnTo>
                  <a:cubicBezTo>
                    <a:pt x="428371" y="1898914"/>
                    <a:pt x="0" y="1470416"/>
                    <a:pt x="0" y="949457"/>
                  </a:cubicBezTo>
                  <a:lnTo>
                    <a:pt x="0" y="949457"/>
                  </a:lnTo>
                  <a:cubicBezTo>
                    <a:pt x="0" y="428371"/>
                    <a:pt x="428371" y="0"/>
                    <a:pt x="956945" y="0"/>
                  </a:cubicBezTo>
                  <a:lnTo>
                    <a:pt x="5600785" y="0"/>
                  </a:lnTo>
                  <a:cubicBezTo>
                    <a:pt x="6129232" y="0"/>
                    <a:pt x="6557730" y="428371"/>
                    <a:pt x="6557730" y="949457"/>
                  </a:cubicBezTo>
                  <a:close/>
                </a:path>
              </a:pathLst>
            </a:custGeom>
            <a:solidFill>
              <a:srgbClr val="A9DAFF"/>
            </a:solidFill>
          </p:spPr>
        </p:sp>
      </p:grpSp>
      <p:sp>
        <p:nvSpPr>
          <p:cNvPr name="TextBox 34" id="34"/>
          <p:cNvSpPr txBox="true"/>
          <p:nvPr/>
        </p:nvSpPr>
        <p:spPr>
          <a:xfrm rot="0">
            <a:off x="14919319" y="9503504"/>
            <a:ext cx="1850327" cy="300990"/>
          </a:xfrm>
          <a:prstGeom prst="rect">
            <a:avLst/>
          </a:prstGeom>
        </p:spPr>
        <p:txBody>
          <a:bodyPr anchor="t" rtlCol="false" tIns="0" lIns="0" bIns="0" rIns="0">
            <a:spAutoFit/>
          </a:bodyPr>
          <a:lstStyle/>
          <a:p>
            <a:pPr algn="ctr">
              <a:lnSpc>
                <a:spcPts val="2340"/>
              </a:lnSpc>
            </a:pPr>
            <a:r>
              <a:rPr lang="en-US" sz="1800">
                <a:solidFill>
                  <a:srgbClr val="191919"/>
                </a:solidFill>
                <a:latin typeface="Lazydog"/>
              </a:rPr>
              <a:t>Deployment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37791">
            <a:off x="3628553" y="3060495"/>
            <a:ext cx="7385852" cy="4088815"/>
          </a:xfrm>
          <a:custGeom>
            <a:avLst/>
            <a:gdLst/>
            <a:ahLst/>
            <a:cxnLst/>
            <a:rect r="r" b="b" t="t" l="l"/>
            <a:pathLst>
              <a:path h="4088815" w="7385852">
                <a:moveTo>
                  <a:pt x="0" y="0"/>
                </a:moveTo>
                <a:lnTo>
                  <a:pt x="7385851" y="0"/>
                </a:lnTo>
                <a:lnTo>
                  <a:pt x="7385851" y="4088814"/>
                </a:lnTo>
                <a:lnTo>
                  <a:pt x="0" y="4088814"/>
                </a:lnTo>
                <a:lnTo>
                  <a:pt x="0" y="0"/>
                </a:lnTo>
                <a:close/>
              </a:path>
            </a:pathLst>
          </a:custGeom>
          <a:blipFill>
            <a:blip r:embed="rId2"/>
            <a:stretch>
              <a:fillRect l="0" t="0" r="-2905" b="-4559"/>
            </a:stretch>
          </a:blipFill>
        </p:spPr>
      </p:sp>
      <p:sp>
        <p:nvSpPr>
          <p:cNvPr name="Freeform 3" id="3"/>
          <p:cNvSpPr/>
          <p:nvPr/>
        </p:nvSpPr>
        <p:spPr>
          <a:xfrm flipH="false" flipV="false" rot="-541657">
            <a:off x="4287575" y="6723944"/>
            <a:ext cx="7352198" cy="4082505"/>
          </a:xfrm>
          <a:custGeom>
            <a:avLst/>
            <a:gdLst/>
            <a:ahLst/>
            <a:cxnLst/>
            <a:rect r="r" b="b" t="t" l="l"/>
            <a:pathLst>
              <a:path h="4082505" w="7352198">
                <a:moveTo>
                  <a:pt x="0" y="0"/>
                </a:moveTo>
                <a:lnTo>
                  <a:pt x="7352198" y="0"/>
                </a:lnTo>
                <a:lnTo>
                  <a:pt x="7352198" y="4082505"/>
                </a:lnTo>
                <a:lnTo>
                  <a:pt x="0" y="4082505"/>
                </a:lnTo>
                <a:lnTo>
                  <a:pt x="0" y="0"/>
                </a:lnTo>
                <a:close/>
              </a:path>
            </a:pathLst>
          </a:custGeom>
          <a:blipFill>
            <a:blip r:embed="rId3"/>
            <a:stretch>
              <a:fillRect l="0" t="-4721" r="-3376" b="0"/>
            </a:stretch>
          </a:blipFill>
        </p:spPr>
      </p:sp>
      <p:sp>
        <p:nvSpPr>
          <p:cNvPr name="Freeform 4" id="4"/>
          <p:cNvSpPr/>
          <p:nvPr/>
        </p:nvSpPr>
        <p:spPr>
          <a:xfrm flipH="false" flipV="false" rot="-523520">
            <a:off x="11678951" y="6789798"/>
            <a:ext cx="7304335" cy="3929972"/>
          </a:xfrm>
          <a:custGeom>
            <a:avLst/>
            <a:gdLst/>
            <a:ahLst/>
            <a:cxnLst/>
            <a:rect r="r" b="b" t="t" l="l"/>
            <a:pathLst>
              <a:path h="3929972" w="7304335">
                <a:moveTo>
                  <a:pt x="0" y="0"/>
                </a:moveTo>
                <a:lnTo>
                  <a:pt x="7304335" y="0"/>
                </a:lnTo>
                <a:lnTo>
                  <a:pt x="7304335" y="3929972"/>
                </a:lnTo>
                <a:lnTo>
                  <a:pt x="0" y="3929972"/>
                </a:lnTo>
                <a:lnTo>
                  <a:pt x="0" y="0"/>
                </a:lnTo>
                <a:close/>
              </a:path>
            </a:pathLst>
          </a:custGeom>
          <a:blipFill>
            <a:blip r:embed="rId4"/>
            <a:stretch>
              <a:fillRect l="-4053" t="-8785" r="0" b="0"/>
            </a:stretch>
          </a:blipFill>
        </p:spPr>
      </p:sp>
      <p:sp>
        <p:nvSpPr>
          <p:cNvPr name="Freeform 5" id="5"/>
          <p:cNvSpPr/>
          <p:nvPr/>
        </p:nvSpPr>
        <p:spPr>
          <a:xfrm flipH="false" flipV="false" rot="-535157">
            <a:off x="10529701" y="-509745"/>
            <a:ext cx="7336099" cy="3874728"/>
          </a:xfrm>
          <a:custGeom>
            <a:avLst/>
            <a:gdLst/>
            <a:ahLst/>
            <a:cxnLst/>
            <a:rect r="r" b="b" t="t" l="l"/>
            <a:pathLst>
              <a:path h="3874728" w="7336099">
                <a:moveTo>
                  <a:pt x="0" y="0"/>
                </a:moveTo>
                <a:lnTo>
                  <a:pt x="7336100" y="0"/>
                </a:lnTo>
                <a:lnTo>
                  <a:pt x="7336100" y="3874728"/>
                </a:lnTo>
                <a:lnTo>
                  <a:pt x="0" y="3874728"/>
                </a:lnTo>
                <a:lnTo>
                  <a:pt x="0" y="0"/>
                </a:lnTo>
                <a:close/>
              </a:path>
            </a:pathLst>
          </a:custGeom>
          <a:blipFill>
            <a:blip r:embed="rId5"/>
            <a:stretch>
              <a:fillRect l="-3603" t="0" r="0" b="-10336"/>
            </a:stretch>
          </a:blipFill>
        </p:spPr>
      </p:sp>
      <p:sp>
        <p:nvSpPr>
          <p:cNvPr name="Freeform 6" id="6"/>
          <p:cNvSpPr/>
          <p:nvPr/>
        </p:nvSpPr>
        <p:spPr>
          <a:xfrm flipH="false" flipV="false" rot="-525196">
            <a:off x="11131905" y="3241790"/>
            <a:ext cx="7301422" cy="3736987"/>
          </a:xfrm>
          <a:custGeom>
            <a:avLst/>
            <a:gdLst/>
            <a:ahLst/>
            <a:cxnLst/>
            <a:rect r="r" b="b" t="t" l="l"/>
            <a:pathLst>
              <a:path h="3736987" w="7301422">
                <a:moveTo>
                  <a:pt x="0" y="0"/>
                </a:moveTo>
                <a:lnTo>
                  <a:pt x="7301422" y="0"/>
                </a:lnTo>
                <a:lnTo>
                  <a:pt x="7301422" y="3736987"/>
                </a:lnTo>
                <a:lnTo>
                  <a:pt x="0" y="3736987"/>
                </a:lnTo>
                <a:lnTo>
                  <a:pt x="0" y="0"/>
                </a:lnTo>
                <a:close/>
              </a:path>
            </a:pathLst>
          </a:custGeom>
          <a:blipFill>
            <a:blip r:embed="rId6"/>
            <a:stretch>
              <a:fillRect l="-4095" t="-8018" r="0" b="-6385"/>
            </a:stretch>
          </a:blipFill>
        </p:spPr>
      </p:sp>
      <p:sp>
        <p:nvSpPr>
          <p:cNvPr name="TextBox 7" id="7"/>
          <p:cNvSpPr txBox="true"/>
          <p:nvPr/>
        </p:nvSpPr>
        <p:spPr>
          <a:xfrm rot="0">
            <a:off x="1280514" y="1248918"/>
            <a:ext cx="8682912" cy="1177654"/>
          </a:xfrm>
          <a:prstGeom prst="rect">
            <a:avLst/>
          </a:prstGeom>
        </p:spPr>
        <p:txBody>
          <a:bodyPr anchor="t" rtlCol="false" tIns="0" lIns="0" bIns="0" rIns="0">
            <a:spAutoFit/>
          </a:bodyPr>
          <a:lstStyle/>
          <a:p>
            <a:pPr>
              <a:lnSpc>
                <a:spcPts val="8711"/>
              </a:lnSpc>
            </a:pPr>
            <a:r>
              <a:rPr lang="en-US" sz="8799">
                <a:solidFill>
                  <a:srgbClr val="A9AFE3"/>
                </a:solidFill>
                <a:latin typeface="Lazydog"/>
              </a:rPr>
              <a:t>USER PERSONA</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0">
            <a:off x="1028700" y="477729"/>
            <a:ext cx="7002283" cy="1632148"/>
            <a:chOff x="0" y="0"/>
            <a:chExt cx="9336377" cy="2176198"/>
          </a:xfrm>
        </p:grpSpPr>
        <p:sp>
          <p:nvSpPr>
            <p:cNvPr name="TextBox 5" id="5"/>
            <p:cNvSpPr txBox="true"/>
            <p:nvPr/>
          </p:nvSpPr>
          <p:spPr>
            <a:xfrm rot="0">
              <a:off x="0" y="-95250"/>
              <a:ext cx="9336377" cy="1211097"/>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Challenges Faced</a:t>
              </a:r>
            </a:p>
          </p:txBody>
        </p:sp>
        <p:sp>
          <p:nvSpPr>
            <p:cNvPr name="TextBox 6" id="6"/>
            <p:cNvSpPr txBox="true"/>
            <p:nvPr/>
          </p:nvSpPr>
          <p:spPr>
            <a:xfrm rot="0">
              <a:off x="0" y="1209093"/>
              <a:ext cx="9336377" cy="967105"/>
            </a:xfrm>
            <a:prstGeom prst="rect">
              <a:avLst/>
            </a:prstGeom>
          </p:spPr>
          <p:txBody>
            <a:bodyPr anchor="t" rtlCol="false" tIns="0" lIns="0" bIns="0" rIns="0">
              <a:spAutoFit/>
            </a:bodyPr>
            <a:lstStyle/>
            <a:p>
              <a:pPr>
                <a:lnSpc>
                  <a:spcPts val="2940"/>
                </a:lnSpc>
              </a:pPr>
              <a:r>
                <a:rPr lang="en-US" sz="2100">
                  <a:solidFill>
                    <a:srgbClr val="000000"/>
                  </a:solidFill>
                  <a:latin typeface="DM Sans"/>
                </a:rPr>
                <a:t>Place all similar ideas here and rename "Category 1"</a:t>
              </a:r>
            </a:p>
            <a:p>
              <a:pPr marL="0" indent="0" lvl="0">
                <a:lnSpc>
                  <a:spcPts val="2940"/>
                </a:lnSpc>
                <a:spcBef>
                  <a:spcPct val="0"/>
                </a:spcBef>
              </a:pPr>
              <a:r>
                <a:rPr lang="en-US" sz="2100">
                  <a:solidFill>
                    <a:srgbClr val="000000"/>
                  </a:solidFill>
                  <a:latin typeface="DM Sans"/>
                </a:rPr>
                <a:t>to a more fitting characteristic of these related ideas.</a:t>
              </a:r>
            </a:p>
          </p:txBody>
        </p:sp>
      </p:grpSp>
      <p:grpSp>
        <p:nvGrpSpPr>
          <p:cNvPr name="Group 7" id="7"/>
          <p:cNvGrpSpPr/>
          <p:nvPr/>
        </p:nvGrpSpPr>
        <p:grpSpPr>
          <a:xfrm rot="391573">
            <a:off x="5226219" y="6340253"/>
            <a:ext cx="2654949" cy="2787603"/>
            <a:chOff x="0" y="0"/>
            <a:chExt cx="3539932" cy="3716805"/>
          </a:xfrm>
        </p:grpSpPr>
        <p:grpSp>
          <p:nvGrpSpPr>
            <p:cNvPr name="Group 8" id="8"/>
            <p:cNvGrpSpPr/>
            <p:nvPr/>
          </p:nvGrpSpPr>
          <p:grpSpPr>
            <a:xfrm rot="0">
              <a:off x="0" y="0"/>
              <a:ext cx="3539932" cy="3716805"/>
              <a:chOff x="0" y="0"/>
              <a:chExt cx="4188895" cy="4398193"/>
            </a:xfrm>
          </p:grpSpPr>
          <p:sp>
            <p:nvSpPr>
              <p:cNvPr name="Freeform 9" id="9"/>
              <p:cNvSpPr/>
              <p:nvPr/>
            </p:nvSpPr>
            <p:spPr>
              <a:xfrm flipH="false" flipV="false" rot="0">
                <a:off x="0" y="218440"/>
                <a:ext cx="4187625" cy="4179753"/>
              </a:xfrm>
              <a:custGeom>
                <a:avLst/>
                <a:gdLst/>
                <a:ahLst/>
                <a:cxnLst/>
                <a:rect r="r" b="b" t="t" l="l"/>
                <a:pathLst>
                  <a:path h="4179753" w="4187625">
                    <a:moveTo>
                      <a:pt x="0" y="16510"/>
                    </a:moveTo>
                    <a:cubicBezTo>
                      <a:pt x="0" y="16510"/>
                      <a:pt x="2540" y="345440"/>
                      <a:pt x="2540" y="977311"/>
                    </a:cubicBezTo>
                    <a:cubicBezTo>
                      <a:pt x="2540" y="2205399"/>
                      <a:pt x="7620" y="2998653"/>
                      <a:pt x="7620" y="3259003"/>
                    </a:cubicBezTo>
                    <a:cubicBezTo>
                      <a:pt x="7620" y="3453313"/>
                      <a:pt x="16510" y="3852093"/>
                      <a:pt x="21590" y="4043863"/>
                    </a:cubicBezTo>
                    <a:lnTo>
                      <a:pt x="130810" y="4158163"/>
                    </a:lnTo>
                    <a:cubicBezTo>
                      <a:pt x="275590" y="4165783"/>
                      <a:pt x="543560" y="4179753"/>
                      <a:pt x="793750" y="4179753"/>
                    </a:cubicBezTo>
                    <a:lnTo>
                      <a:pt x="4187625" y="4179753"/>
                    </a:lnTo>
                    <a:lnTo>
                      <a:pt x="4187625" y="809498"/>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E9FFEC"/>
              </a:solidFill>
            </p:spPr>
          </p:sp>
          <p:sp>
            <p:nvSpPr>
              <p:cNvPr name="Freeform 10" id="10"/>
              <p:cNvSpPr/>
              <p:nvPr/>
            </p:nvSpPr>
            <p:spPr>
              <a:xfrm flipH="false" flipV="false" rot="0">
                <a:off x="21590" y="0"/>
                <a:ext cx="3698675" cy="4377873"/>
              </a:xfrm>
              <a:custGeom>
                <a:avLst/>
                <a:gdLst/>
                <a:ahLst/>
                <a:cxnLst/>
                <a:rect r="r" b="b" t="t" l="l"/>
                <a:pathLst>
                  <a:path h="4377873" w="3698675">
                    <a:moveTo>
                      <a:pt x="0" y="4263573"/>
                    </a:moveTo>
                    <a:lnTo>
                      <a:pt x="109220" y="4377873"/>
                    </a:lnTo>
                    <a:lnTo>
                      <a:pt x="123190" y="4244523"/>
                    </a:lnTo>
                    <a:lnTo>
                      <a:pt x="0" y="4263573"/>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1" id="11"/>
            <p:cNvSpPr txBox="true"/>
            <p:nvPr/>
          </p:nvSpPr>
          <p:spPr>
            <a:xfrm rot="0">
              <a:off x="466356" y="1251235"/>
              <a:ext cx="2607219" cy="1405153"/>
            </a:xfrm>
            <a:prstGeom prst="rect">
              <a:avLst/>
            </a:prstGeom>
          </p:spPr>
          <p:txBody>
            <a:bodyPr anchor="t" rtlCol="false" tIns="0" lIns="0" bIns="0" rIns="0">
              <a:spAutoFit/>
            </a:bodyPr>
            <a:lstStyle/>
            <a:p>
              <a:pPr algn="ctr">
                <a:lnSpc>
                  <a:spcPts val="2071"/>
                </a:lnSpc>
              </a:pPr>
              <a:r>
                <a:rPr lang="en-US" sz="1785">
                  <a:solidFill>
                    <a:srgbClr val="000000"/>
                  </a:solidFill>
                  <a:latin typeface="DM Sans"/>
                </a:rPr>
                <a:t>Difficulty in finding trustworthy sellers.</a:t>
              </a:r>
            </a:p>
          </p:txBody>
        </p:sp>
      </p:grpSp>
      <p:grpSp>
        <p:nvGrpSpPr>
          <p:cNvPr name="Group 12" id="12"/>
          <p:cNvGrpSpPr/>
          <p:nvPr/>
        </p:nvGrpSpPr>
        <p:grpSpPr>
          <a:xfrm rot="993889">
            <a:off x="13104719" y="3802902"/>
            <a:ext cx="2646702" cy="3827613"/>
            <a:chOff x="0" y="0"/>
            <a:chExt cx="3528936" cy="5103484"/>
          </a:xfrm>
        </p:grpSpPr>
        <p:grpSp>
          <p:nvGrpSpPr>
            <p:cNvPr name="Group 13" id="13"/>
            <p:cNvGrpSpPr/>
            <p:nvPr/>
          </p:nvGrpSpPr>
          <p:grpSpPr>
            <a:xfrm rot="0">
              <a:off x="0" y="0"/>
              <a:ext cx="3528936" cy="5103484"/>
              <a:chOff x="0" y="0"/>
              <a:chExt cx="4188895" cy="6057905"/>
            </a:xfrm>
          </p:grpSpPr>
          <p:sp>
            <p:nvSpPr>
              <p:cNvPr name="Freeform 14" id="14"/>
              <p:cNvSpPr/>
              <p:nvPr/>
            </p:nvSpPr>
            <p:spPr>
              <a:xfrm flipH="false" flipV="false" rot="0">
                <a:off x="0" y="218440"/>
                <a:ext cx="4187625" cy="5839465"/>
              </a:xfrm>
              <a:custGeom>
                <a:avLst/>
                <a:gdLst/>
                <a:ahLst/>
                <a:cxnLst/>
                <a:rect r="r" b="b" t="t" l="l"/>
                <a:pathLst>
                  <a:path h="5839465" w="4187625">
                    <a:moveTo>
                      <a:pt x="0" y="16510"/>
                    </a:moveTo>
                    <a:cubicBezTo>
                      <a:pt x="0" y="16510"/>
                      <a:pt x="2540" y="345440"/>
                      <a:pt x="2540" y="1274553"/>
                    </a:cubicBezTo>
                    <a:cubicBezTo>
                      <a:pt x="2540" y="3594838"/>
                      <a:pt x="7620" y="4658365"/>
                      <a:pt x="7620" y="4918715"/>
                    </a:cubicBezTo>
                    <a:cubicBezTo>
                      <a:pt x="7620" y="5113024"/>
                      <a:pt x="16510" y="5511804"/>
                      <a:pt x="21590" y="5703574"/>
                    </a:cubicBezTo>
                    <a:lnTo>
                      <a:pt x="130810" y="5817874"/>
                    </a:lnTo>
                    <a:cubicBezTo>
                      <a:pt x="275590" y="5825495"/>
                      <a:pt x="543560" y="5839465"/>
                      <a:pt x="793750" y="5839465"/>
                    </a:cubicBezTo>
                    <a:lnTo>
                      <a:pt x="4187625" y="5839465"/>
                    </a:lnTo>
                    <a:lnTo>
                      <a:pt x="4187625" y="957495"/>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15" id="15"/>
              <p:cNvSpPr/>
              <p:nvPr/>
            </p:nvSpPr>
            <p:spPr>
              <a:xfrm flipH="false" flipV="false" rot="0">
                <a:off x="21590" y="0"/>
                <a:ext cx="3698675" cy="6037585"/>
              </a:xfrm>
              <a:custGeom>
                <a:avLst/>
                <a:gdLst/>
                <a:ahLst/>
                <a:cxnLst/>
                <a:rect r="r" b="b" t="t" l="l"/>
                <a:pathLst>
                  <a:path h="6037585" w="3698675">
                    <a:moveTo>
                      <a:pt x="0" y="5923285"/>
                    </a:moveTo>
                    <a:lnTo>
                      <a:pt x="109220" y="6037585"/>
                    </a:lnTo>
                    <a:lnTo>
                      <a:pt x="123190" y="5904235"/>
                    </a:lnTo>
                    <a:lnTo>
                      <a:pt x="0" y="5923285"/>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16" id="16"/>
            <p:cNvSpPr txBox="true"/>
            <p:nvPr/>
          </p:nvSpPr>
          <p:spPr>
            <a:xfrm rot="0">
              <a:off x="464908" y="1247378"/>
              <a:ext cx="2599121" cy="2798983"/>
            </a:xfrm>
            <a:prstGeom prst="rect">
              <a:avLst/>
            </a:prstGeom>
          </p:spPr>
          <p:txBody>
            <a:bodyPr anchor="t" rtlCol="false" tIns="0" lIns="0" bIns="0" rIns="0">
              <a:spAutoFit/>
            </a:bodyPr>
            <a:lstStyle/>
            <a:p>
              <a:pPr algn="ctr">
                <a:lnSpc>
                  <a:spcPts val="2065"/>
                </a:lnSpc>
              </a:pPr>
              <a:r>
                <a:rPr lang="en-US" sz="1780">
                  <a:solidFill>
                    <a:srgbClr val="000000"/>
                  </a:solidFill>
                  <a:latin typeface="DM Sans"/>
                </a:rPr>
                <a:t>Lack of information about the animal's background, current condition, and previous owners if applicable.</a:t>
              </a:r>
            </a:p>
          </p:txBody>
        </p:sp>
      </p:grpSp>
      <p:grpSp>
        <p:nvGrpSpPr>
          <p:cNvPr name="Group 17" id="17"/>
          <p:cNvGrpSpPr/>
          <p:nvPr/>
        </p:nvGrpSpPr>
        <p:grpSpPr>
          <a:xfrm rot="-780025">
            <a:off x="1511963" y="3168361"/>
            <a:ext cx="2854735" cy="3280146"/>
            <a:chOff x="0" y="0"/>
            <a:chExt cx="3806314" cy="4373528"/>
          </a:xfrm>
        </p:grpSpPr>
        <p:grpSp>
          <p:nvGrpSpPr>
            <p:cNvPr name="Group 18" id="18"/>
            <p:cNvGrpSpPr/>
            <p:nvPr/>
          </p:nvGrpSpPr>
          <p:grpSpPr>
            <a:xfrm rot="0">
              <a:off x="0" y="0"/>
              <a:ext cx="3806314" cy="4373528"/>
              <a:chOff x="0" y="0"/>
              <a:chExt cx="4188895" cy="4813121"/>
            </a:xfrm>
          </p:grpSpPr>
          <p:sp>
            <p:nvSpPr>
              <p:cNvPr name="Freeform 19" id="19"/>
              <p:cNvSpPr/>
              <p:nvPr/>
            </p:nvSpPr>
            <p:spPr>
              <a:xfrm flipH="false" flipV="false" rot="0">
                <a:off x="0" y="218440"/>
                <a:ext cx="4187625" cy="4594681"/>
              </a:xfrm>
              <a:custGeom>
                <a:avLst/>
                <a:gdLst/>
                <a:ahLst/>
                <a:cxnLst/>
                <a:rect r="r" b="b" t="t" l="l"/>
                <a:pathLst>
                  <a:path h="4594681" w="4187625">
                    <a:moveTo>
                      <a:pt x="0" y="16510"/>
                    </a:moveTo>
                    <a:cubicBezTo>
                      <a:pt x="0" y="16510"/>
                      <a:pt x="2540" y="345440"/>
                      <a:pt x="2540" y="1051622"/>
                    </a:cubicBezTo>
                    <a:cubicBezTo>
                      <a:pt x="2540" y="2552759"/>
                      <a:pt x="7620" y="3413581"/>
                      <a:pt x="7620" y="3673931"/>
                    </a:cubicBezTo>
                    <a:cubicBezTo>
                      <a:pt x="7620" y="3868241"/>
                      <a:pt x="16510" y="4267021"/>
                      <a:pt x="21590" y="4458791"/>
                    </a:cubicBezTo>
                    <a:lnTo>
                      <a:pt x="130810" y="4573091"/>
                    </a:lnTo>
                    <a:cubicBezTo>
                      <a:pt x="275590" y="4580711"/>
                      <a:pt x="543560" y="4594681"/>
                      <a:pt x="793750" y="4594681"/>
                    </a:cubicBezTo>
                    <a:lnTo>
                      <a:pt x="4187625" y="4594681"/>
                    </a:lnTo>
                    <a:lnTo>
                      <a:pt x="4187625" y="846497"/>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20" id="20"/>
              <p:cNvSpPr/>
              <p:nvPr/>
            </p:nvSpPr>
            <p:spPr>
              <a:xfrm flipH="false" flipV="false" rot="0">
                <a:off x="21590" y="0"/>
                <a:ext cx="3698675" cy="4792801"/>
              </a:xfrm>
              <a:custGeom>
                <a:avLst/>
                <a:gdLst/>
                <a:ahLst/>
                <a:cxnLst/>
                <a:rect r="r" b="b" t="t" l="l"/>
                <a:pathLst>
                  <a:path h="4792801" w="3698675">
                    <a:moveTo>
                      <a:pt x="0" y="4678501"/>
                    </a:moveTo>
                    <a:lnTo>
                      <a:pt x="109220" y="4792801"/>
                    </a:lnTo>
                    <a:lnTo>
                      <a:pt x="123190" y="4659451"/>
                    </a:lnTo>
                    <a:lnTo>
                      <a:pt x="0" y="4678501"/>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21" id="21"/>
            <p:cNvSpPr txBox="true"/>
            <p:nvPr/>
          </p:nvSpPr>
          <p:spPr>
            <a:xfrm rot="0">
              <a:off x="501450" y="1344674"/>
              <a:ext cx="2803414" cy="1888639"/>
            </a:xfrm>
            <a:prstGeom prst="rect">
              <a:avLst/>
            </a:prstGeom>
          </p:spPr>
          <p:txBody>
            <a:bodyPr anchor="t" rtlCol="false" tIns="0" lIns="0" bIns="0" rIns="0">
              <a:spAutoFit/>
            </a:bodyPr>
            <a:lstStyle/>
            <a:p>
              <a:pPr algn="ctr">
                <a:lnSpc>
                  <a:spcPts val="2227"/>
                </a:lnSpc>
              </a:pPr>
              <a:r>
                <a:rPr lang="en-US" sz="1920">
                  <a:solidFill>
                    <a:srgbClr val="000000"/>
                  </a:solidFill>
                  <a:latin typeface="DM Sans"/>
                </a:rPr>
                <a:t>Cost-related concerns, including vaccination and other expenses.</a:t>
              </a:r>
            </a:p>
          </p:txBody>
        </p:sp>
      </p:grpSp>
      <p:grpSp>
        <p:nvGrpSpPr>
          <p:cNvPr name="Group 22" id="22"/>
          <p:cNvGrpSpPr/>
          <p:nvPr/>
        </p:nvGrpSpPr>
        <p:grpSpPr>
          <a:xfrm rot="0">
            <a:off x="16398405" y="763479"/>
            <a:ext cx="1437961" cy="1367373"/>
            <a:chOff x="0" y="0"/>
            <a:chExt cx="1917282" cy="1823164"/>
          </a:xfrm>
        </p:grpSpPr>
        <p:grpSp>
          <p:nvGrpSpPr>
            <p:cNvPr name="Group 23" id="23"/>
            <p:cNvGrpSpPr/>
            <p:nvPr/>
          </p:nvGrpSpPr>
          <p:grpSpPr>
            <a:xfrm rot="0">
              <a:off x="0" y="0"/>
              <a:ext cx="1917282" cy="1823164"/>
              <a:chOff x="0" y="0"/>
              <a:chExt cx="4188895" cy="3983266"/>
            </a:xfrm>
          </p:grpSpPr>
          <p:sp>
            <p:nvSpPr>
              <p:cNvPr name="Freeform 24" id="24"/>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25" id="25"/>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26" id="26"/>
            <p:cNvSpPr txBox="true"/>
            <p:nvPr/>
          </p:nvSpPr>
          <p:spPr>
            <a:xfrm rot="0">
              <a:off x="252586" y="672529"/>
              <a:ext cx="1412110" cy="576296"/>
            </a:xfrm>
            <a:prstGeom prst="rect">
              <a:avLst/>
            </a:prstGeom>
          </p:spPr>
          <p:txBody>
            <a:bodyPr anchor="t" rtlCol="false" tIns="0" lIns="0" bIns="0" rIns="0">
              <a:spAutoFit/>
            </a:bodyPr>
            <a:lstStyle/>
            <a:p>
              <a:pPr algn="ctr">
                <a:lnSpc>
                  <a:spcPts val="1122"/>
                </a:lnSpc>
              </a:pPr>
              <a:r>
                <a:rPr lang="en-US" sz="967">
                  <a:solidFill>
                    <a:srgbClr val="000000"/>
                  </a:solidFill>
                  <a:latin typeface="DM Sans"/>
                </a:rPr>
                <a:t>Copy a sticky note, then type in your idea.</a:t>
              </a:r>
            </a:p>
          </p:txBody>
        </p:sp>
      </p:grpSp>
      <p:grpSp>
        <p:nvGrpSpPr>
          <p:cNvPr name="Group 27" id="27"/>
          <p:cNvGrpSpPr/>
          <p:nvPr/>
        </p:nvGrpSpPr>
        <p:grpSpPr>
          <a:xfrm rot="0">
            <a:off x="14836226" y="763479"/>
            <a:ext cx="1437961" cy="1367373"/>
            <a:chOff x="0" y="0"/>
            <a:chExt cx="1917282" cy="1823164"/>
          </a:xfrm>
        </p:grpSpPr>
        <p:grpSp>
          <p:nvGrpSpPr>
            <p:cNvPr name="Group 28" id="28"/>
            <p:cNvGrpSpPr/>
            <p:nvPr/>
          </p:nvGrpSpPr>
          <p:grpSpPr>
            <a:xfrm rot="0">
              <a:off x="0" y="0"/>
              <a:ext cx="1917282" cy="1823164"/>
              <a:chOff x="0" y="0"/>
              <a:chExt cx="4188895" cy="3983266"/>
            </a:xfrm>
          </p:grpSpPr>
          <p:sp>
            <p:nvSpPr>
              <p:cNvPr name="Freeform 29" id="29"/>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7EDAA"/>
              </a:solidFill>
            </p:spPr>
          </p:sp>
          <p:sp>
            <p:nvSpPr>
              <p:cNvPr name="Freeform 30" id="30"/>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31" id="31"/>
            <p:cNvSpPr txBox="true"/>
            <p:nvPr/>
          </p:nvSpPr>
          <p:spPr>
            <a:xfrm rot="0">
              <a:off x="252586" y="672529"/>
              <a:ext cx="1412110" cy="576296"/>
            </a:xfrm>
            <a:prstGeom prst="rect">
              <a:avLst/>
            </a:prstGeom>
          </p:spPr>
          <p:txBody>
            <a:bodyPr anchor="t" rtlCol="false" tIns="0" lIns="0" bIns="0" rIns="0">
              <a:spAutoFit/>
            </a:bodyPr>
            <a:lstStyle/>
            <a:p>
              <a:pPr algn="ctr">
                <a:lnSpc>
                  <a:spcPts val="1122"/>
                </a:lnSpc>
              </a:pPr>
              <a:r>
                <a:rPr lang="en-US" sz="967">
                  <a:solidFill>
                    <a:srgbClr val="000000"/>
                  </a:solidFill>
                  <a:latin typeface="DM Sans"/>
                </a:rPr>
                <a:t>Copy a sticky note, then type in your idea.</a:t>
              </a:r>
            </a:p>
          </p:txBody>
        </p:sp>
      </p:grpSp>
      <p:grpSp>
        <p:nvGrpSpPr>
          <p:cNvPr name="Group 32" id="32"/>
          <p:cNvGrpSpPr/>
          <p:nvPr/>
        </p:nvGrpSpPr>
        <p:grpSpPr>
          <a:xfrm rot="0">
            <a:off x="13274046" y="763479"/>
            <a:ext cx="1437961" cy="1367373"/>
            <a:chOff x="0" y="0"/>
            <a:chExt cx="1917282" cy="1823164"/>
          </a:xfrm>
        </p:grpSpPr>
        <p:grpSp>
          <p:nvGrpSpPr>
            <p:cNvPr name="Group 33" id="33"/>
            <p:cNvGrpSpPr/>
            <p:nvPr/>
          </p:nvGrpSpPr>
          <p:grpSpPr>
            <a:xfrm rot="0">
              <a:off x="0" y="0"/>
              <a:ext cx="1917282" cy="1823164"/>
              <a:chOff x="0" y="0"/>
              <a:chExt cx="4188895" cy="3983266"/>
            </a:xfrm>
          </p:grpSpPr>
          <p:sp>
            <p:nvSpPr>
              <p:cNvPr name="Freeform 34" id="34"/>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E9FFEC"/>
              </a:solidFill>
            </p:spPr>
          </p:sp>
          <p:sp>
            <p:nvSpPr>
              <p:cNvPr name="Freeform 35" id="35"/>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36" id="36"/>
            <p:cNvSpPr txBox="true"/>
            <p:nvPr/>
          </p:nvSpPr>
          <p:spPr>
            <a:xfrm rot="0">
              <a:off x="252586" y="672529"/>
              <a:ext cx="1412110" cy="576296"/>
            </a:xfrm>
            <a:prstGeom prst="rect">
              <a:avLst/>
            </a:prstGeom>
          </p:spPr>
          <p:txBody>
            <a:bodyPr anchor="t" rtlCol="false" tIns="0" lIns="0" bIns="0" rIns="0">
              <a:spAutoFit/>
            </a:bodyPr>
            <a:lstStyle/>
            <a:p>
              <a:pPr algn="ctr">
                <a:lnSpc>
                  <a:spcPts val="1122"/>
                </a:lnSpc>
              </a:pPr>
              <a:r>
                <a:rPr lang="en-US" sz="967">
                  <a:solidFill>
                    <a:srgbClr val="000000"/>
                  </a:solidFill>
                  <a:latin typeface="DM Sans"/>
                </a:rPr>
                <a:t>Copy a sticky note, then type in your idea.</a:t>
              </a:r>
            </a:p>
          </p:txBody>
        </p:sp>
      </p:grpSp>
      <p:grpSp>
        <p:nvGrpSpPr>
          <p:cNvPr name="Group 37" id="37"/>
          <p:cNvGrpSpPr/>
          <p:nvPr/>
        </p:nvGrpSpPr>
        <p:grpSpPr>
          <a:xfrm rot="1212195">
            <a:off x="6153249" y="3050481"/>
            <a:ext cx="2370811" cy="2649204"/>
            <a:chOff x="0" y="0"/>
            <a:chExt cx="3161081" cy="3532272"/>
          </a:xfrm>
        </p:grpSpPr>
        <p:grpSp>
          <p:nvGrpSpPr>
            <p:cNvPr name="Group 38" id="38"/>
            <p:cNvGrpSpPr/>
            <p:nvPr/>
          </p:nvGrpSpPr>
          <p:grpSpPr>
            <a:xfrm rot="0">
              <a:off x="0" y="0"/>
              <a:ext cx="3161081" cy="3532272"/>
              <a:chOff x="0" y="0"/>
              <a:chExt cx="4188895" cy="4680778"/>
            </a:xfrm>
          </p:grpSpPr>
          <p:sp>
            <p:nvSpPr>
              <p:cNvPr name="Freeform 39" id="39"/>
              <p:cNvSpPr/>
              <p:nvPr/>
            </p:nvSpPr>
            <p:spPr>
              <a:xfrm flipH="false" flipV="false" rot="0">
                <a:off x="0" y="218440"/>
                <a:ext cx="4187625" cy="4462338"/>
              </a:xfrm>
              <a:custGeom>
                <a:avLst/>
                <a:gdLst/>
                <a:ahLst/>
                <a:cxnLst/>
                <a:rect r="r" b="b" t="t" l="l"/>
                <a:pathLst>
                  <a:path h="4462338" w="4187625">
                    <a:moveTo>
                      <a:pt x="0" y="16510"/>
                    </a:moveTo>
                    <a:cubicBezTo>
                      <a:pt x="0" y="16510"/>
                      <a:pt x="2540" y="345440"/>
                      <a:pt x="2540" y="1027920"/>
                    </a:cubicBezTo>
                    <a:cubicBezTo>
                      <a:pt x="2540" y="2441967"/>
                      <a:pt x="7620" y="3281238"/>
                      <a:pt x="7620" y="3541588"/>
                    </a:cubicBezTo>
                    <a:cubicBezTo>
                      <a:pt x="7620" y="3735898"/>
                      <a:pt x="16510" y="4134678"/>
                      <a:pt x="21590" y="4326448"/>
                    </a:cubicBezTo>
                    <a:lnTo>
                      <a:pt x="130810" y="4440748"/>
                    </a:lnTo>
                    <a:cubicBezTo>
                      <a:pt x="275590" y="4448368"/>
                      <a:pt x="543560" y="4462338"/>
                      <a:pt x="793750" y="4462338"/>
                    </a:cubicBezTo>
                    <a:lnTo>
                      <a:pt x="4187625" y="4462338"/>
                    </a:lnTo>
                    <a:lnTo>
                      <a:pt x="4187625" y="834696"/>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43C466"/>
              </a:solidFill>
            </p:spPr>
          </p:sp>
          <p:sp>
            <p:nvSpPr>
              <p:cNvPr name="Freeform 40" id="40"/>
              <p:cNvSpPr/>
              <p:nvPr/>
            </p:nvSpPr>
            <p:spPr>
              <a:xfrm flipH="false" flipV="false" rot="0">
                <a:off x="21590" y="0"/>
                <a:ext cx="3698675" cy="4660458"/>
              </a:xfrm>
              <a:custGeom>
                <a:avLst/>
                <a:gdLst/>
                <a:ahLst/>
                <a:cxnLst/>
                <a:rect r="r" b="b" t="t" l="l"/>
                <a:pathLst>
                  <a:path h="4660458" w="3698675">
                    <a:moveTo>
                      <a:pt x="0" y="4546158"/>
                    </a:moveTo>
                    <a:lnTo>
                      <a:pt x="109220" y="4660458"/>
                    </a:lnTo>
                    <a:lnTo>
                      <a:pt x="123190" y="4527108"/>
                    </a:lnTo>
                    <a:lnTo>
                      <a:pt x="0" y="4546158"/>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7EDAA"/>
              </a:solidFill>
            </p:spPr>
          </p:sp>
        </p:grpSp>
        <p:sp>
          <p:nvSpPr>
            <p:cNvPr name="TextBox 41" id="41"/>
            <p:cNvSpPr txBox="true"/>
            <p:nvPr/>
          </p:nvSpPr>
          <p:spPr>
            <a:xfrm rot="0">
              <a:off x="416446" y="1108819"/>
              <a:ext cx="2328189" cy="1476524"/>
            </a:xfrm>
            <a:prstGeom prst="rect">
              <a:avLst/>
            </a:prstGeom>
          </p:spPr>
          <p:txBody>
            <a:bodyPr anchor="t" rtlCol="false" tIns="0" lIns="0" bIns="0" rIns="0">
              <a:spAutoFit/>
            </a:bodyPr>
            <a:lstStyle/>
            <a:p>
              <a:pPr algn="ctr">
                <a:lnSpc>
                  <a:spcPts val="1849"/>
                </a:lnSpc>
              </a:pPr>
              <a:r>
                <a:rPr lang="en-US" sz="1594">
                  <a:solidFill>
                    <a:srgbClr val="000000"/>
                  </a:solidFill>
                  <a:latin typeface="DM Sans"/>
                </a:rPr>
                <a:t>Factors such as cost, environment, certificates, vaccinations, and more.</a:t>
              </a:r>
            </a:p>
          </p:txBody>
        </p:sp>
      </p:grpSp>
      <p:grpSp>
        <p:nvGrpSpPr>
          <p:cNvPr name="Group 42" id="42"/>
          <p:cNvGrpSpPr/>
          <p:nvPr/>
        </p:nvGrpSpPr>
        <p:grpSpPr>
          <a:xfrm rot="-406024">
            <a:off x="9309298" y="4556438"/>
            <a:ext cx="2359743" cy="2945133"/>
            <a:chOff x="0" y="0"/>
            <a:chExt cx="3146324" cy="3926843"/>
          </a:xfrm>
        </p:grpSpPr>
        <p:grpSp>
          <p:nvGrpSpPr>
            <p:cNvPr name="Group 43" id="43"/>
            <p:cNvGrpSpPr/>
            <p:nvPr/>
          </p:nvGrpSpPr>
          <p:grpSpPr>
            <a:xfrm rot="0">
              <a:off x="0" y="0"/>
              <a:ext cx="3146324" cy="3926843"/>
              <a:chOff x="0" y="0"/>
              <a:chExt cx="4188895" cy="5228049"/>
            </a:xfrm>
          </p:grpSpPr>
          <p:sp>
            <p:nvSpPr>
              <p:cNvPr name="Freeform 44" id="44"/>
              <p:cNvSpPr/>
              <p:nvPr/>
            </p:nvSpPr>
            <p:spPr>
              <a:xfrm flipH="false" flipV="false" rot="0">
                <a:off x="0" y="218440"/>
                <a:ext cx="4187625" cy="5009609"/>
              </a:xfrm>
              <a:custGeom>
                <a:avLst/>
                <a:gdLst/>
                <a:ahLst/>
                <a:cxnLst/>
                <a:rect r="r" b="b" t="t" l="l"/>
                <a:pathLst>
                  <a:path h="5009609" w="4187625">
                    <a:moveTo>
                      <a:pt x="0" y="16510"/>
                    </a:moveTo>
                    <a:cubicBezTo>
                      <a:pt x="0" y="16510"/>
                      <a:pt x="2540" y="345440"/>
                      <a:pt x="2540" y="1125932"/>
                    </a:cubicBezTo>
                    <a:cubicBezTo>
                      <a:pt x="2540" y="2900119"/>
                      <a:pt x="7620" y="3828509"/>
                      <a:pt x="7620" y="4088859"/>
                    </a:cubicBezTo>
                    <a:cubicBezTo>
                      <a:pt x="7620" y="4283169"/>
                      <a:pt x="16510" y="4681949"/>
                      <a:pt x="21590" y="4873719"/>
                    </a:cubicBezTo>
                    <a:lnTo>
                      <a:pt x="130810" y="4988019"/>
                    </a:lnTo>
                    <a:cubicBezTo>
                      <a:pt x="275590" y="4995639"/>
                      <a:pt x="543560" y="5009609"/>
                      <a:pt x="793750" y="5009609"/>
                    </a:cubicBezTo>
                    <a:lnTo>
                      <a:pt x="4187625" y="5009609"/>
                    </a:lnTo>
                    <a:lnTo>
                      <a:pt x="4187625" y="883496"/>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E9FFEC"/>
              </a:solidFill>
            </p:spPr>
          </p:sp>
          <p:sp>
            <p:nvSpPr>
              <p:cNvPr name="Freeform 45" id="45"/>
              <p:cNvSpPr/>
              <p:nvPr/>
            </p:nvSpPr>
            <p:spPr>
              <a:xfrm flipH="false" flipV="false" rot="0">
                <a:off x="21590" y="0"/>
                <a:ext cx="3698675" cy="5207729"/>
              </a:xfrm>
              <a:custGeom>
                <a:avLst/>
                <a:gdLst/>
                <a:ahLst/>
                <a:cxnLst/>
                <a:rect r="r" b="b" t="t" l="l"/>
                <a:pathLst>
                  <a:path h="5207729" w="3698675">
                    <a:moveTo>
                      <a:pt x="0" y="5093429"/>
                    </a:moveTo>
                    <a:lnTo>
                      <a:pt x="109220" y="5207729"/>
                    </a:lnTo>
                    <a:lnTo>
                      <a:pt x="123190" y="5074379"/>
                    </a:lnTo>
                    <a:lnTo>
                      <a:pt x="0" y="509342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43C466"/>
              </a:solidFill>
            </p:spPr>
          </p:sp>
        </p:grpSp>
        <p:sp>
          <p:nvSpPr>
            <p:cNvPr name="TextBox 46" id="46"/>
            <p:cNvSpPr txBox="true"/>
            <p:nvPr/>
          </p:nvSpPr>
          <p:spPr>
            <a:xfrm rot="0">
              <a:off x="414502" y="1103643"/>
              <a:ext cx="2317320" cy="1880692"/>
            </a:xfrm>
            <a:prstGeom prst="rect">
              <a:avLst/>
            </a:prstGeom>
          </p:spPr>
          <p:txBody>
            <a:bodyPr anchor="t" rtlCol="false" tIns="0" lIns="0" bIns="0" rIns="0">
              <a:spAutoFit/>
            </a:bodyPr>
            <a:lstStyle/>
            <a:p>
              <a:pPr algn="ctr">
                <a:lnSpc>
                  <a:spcPts val="1841"/>
                </a:lnSpc>
              </a:pPr>
              <a:r>
                <a:rPr lang="en-US" sz="1587">
                  <a:solidFill>
                    <a:srgbClr val="000000"/>
                  </a:solidFill>
                  <a:latin typeface="DM Sans"/>
                </a:rPr>
                <a:t>Difficult</a:t>
              </a:r>
              <a:r>
                <a:rPr lang="en-US" sz="1587">
                  <a:solidFill>
                    <a:srgbClr val="000000"/>
                  </a:solidFill>
                  <a:latin typeface="DM Sans"/>
                </a:rPr>
                <a:t>y in finding reliable online pet adoption platforms.</a:t>
              </a:r>
            </a:p>
            <a:p>
              <a:pPr algn="ctr">
                <a:lnSpc>
                  <a:spcPts val="1841"/>
                </a:lnSpc>
              </a:pP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51633" y="2511821"/>
            <a:ext cx="17384733" cy="7373171"/>
            <a:chOff x="0" y="0"/>
            <a:chExt cx="9620467" cy="4080209"/>
          </a:xfrm>
        </p:grpSpPr>
        <p:sp>
          <p:nvSpPr>
            <p:cNvPr name="Freeform 3" id="3"/>
            <p:cNvSpPr/>
            <p:nvPr/>
          </p:nvSpPr>
          <p:spPr>
            <a:xfrm flipH="false" flipV="false" rot="0">
              <a:off x="0" y="0"/>
              <a:ext cx="9620467" cy="4080209"/>
            </a:xfrm>
            <a:custGeom>
              <a:avLst/>
              <a:gdLst/>
              <a:ahLst/>
              <a:cxnLst/>
              <a:rect r="r" b="b" t="t" l="l"/>
              <a:pathLst>
                <a:path h="4080209" w="9620467">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grpSp>
        <p:nvGrpSpPr>
          <p:cNvPr name="Group 4" id="4"/>
          <p:cNvGrpSpPr/>
          <p:nvPr/>
        </p:nvGrpSpPr>
        <p:grpSpPr>
          <a:xfrm rot="272555">
            <a:off x="8476313" y="4273577"/>
            <a:ext cx="2326190" cy="2903256"/>
            <a:chOff x="0" y="0"/>
            <a:chExt cx="3101586" cy="3871008"/>
          </a:xfrm>
        </p:grpSpPr>
        <p:grpSp>
          <p:nvGrpSpPr>
            <p:cNvPr name="Group 5" id="5"/>
            <p:cNvGrpSpPr/>
            <p:nvPr/>
          </p:nvGrpSpPr>
          <p:grpSpPr>
            <a:xfrm rot="0">
              <a:off x="0" y="0"/>
              <a:ext cx="3101586" cy="3871008"/>
              <a:chOff x="0" y="0"/>
              <a:chExt cx="4188895" cy="5228049"/>
            </a:xfrm>
          </p:grpSpPr>
          <p:sp>
            <p:nvSpPr>
              <p:cNvPr name="Freeform 6" id="6"/>
              <p:cNvSpPr/>
              <p:nvPr/>
            </p:nvSpPr>
            <p:spPr>
              <a:xfrm flipH="false" flipV="false" rot="0">
                <a:off x="0" y="218440"/>
                <a:ext cx="4187625" cy="5009609"/>
              </a:xfrm>
              <a:custGeom>
                <a:avLst/>
                <a:gdLst/>
                <a:ahLst/>
                <a:cxnLst/>
                <a:rect r="r" b="b" t="t" l="l"/>
                <a:pathLst>
                  <a:path h="5009609" w="4187625">
                    <a:moveTo>
                      <a:pt x="0" y="16510"/>
                    </a:moveTo>
                    <a:cubicBezTo>
                      <a:pt x="0" y="16510"/>
                      <a:pt x="2540" y="345440"/>
                      <a:pt x="2540" y="1125932"/>
                    </a:cubicBezTo>
                    <a:cubicBezTo>
                      <a:pt x="2540" y="2900119"/>
                      <a:pt x="7620" y="3828509"/>
                      <a:pt x="7620" y="4088859"/>
                    </a:cubicBezTo>
                    <a:cubicBezTo>
                      <a:pt x="7620" y="4283169"/>
                      <a:pt x="16510" y="4681949"/>
                      <a:pt x="21590" y="4873719"/>
                    </a:cubicBezTo>
                    <a:lnTo>
                      <a:pt x="130810" y="4988019"/>
                    </a:lnTo>
                    <a:cubicBezTo>
                      <a:pt x="275590" y="4995639"/>
                      <a:pt x="543560" y="5009609"/>
                      <a:pt x="793750" y="5009609"/>
                    </a:cubicBezTo>
                    <a:lnTo>
                      <a:pt x="4187625" y="5009609"/>
                    </a:lnTo>
                    <a:lnTo>
                      <a:pt x="4187625" y="883496"/>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E9EBFF"/>
              </a:solidFill>
            </p:spPr>
          </p:sp>
          <p:sp>
            <p:nvSpPr>
              <p:cNvPr name="Freeform 7" id="7"/>
              <p:cNvSpPr/>
              <p:nvPr/>
            </p:nvSpPr>
            <p:spPr>
              <a:xfrm flipH="false" flipV="false" rot="0">
                <a:off x="21590" y="0"/>
                <a:ext cx="3698675" cy="5207729"/>
              </a:xfrm>
              <a:custGeom>
                <a:avLst/>
                <a:gdLst/>
                <a:ahLst/>
                <a:cxnLst/>
                <a:rect r="r" b="b" t="t" l="l"/>
                <a:pathLst>
                  <a:path h="5207729" w="3698675">
                    <a:moveTo>
                      <a:pt x="0" y="5093429"/>
                    </a:moveTo>
                    <a:lnTo>
                      <a:pt x="109220" y="5207729"/>
                    </a:lnTo>
                    <a:lnTo>
                      <a:pt x="123190" y="5074379"/>
                    </a:lnTo>
                    <a:lnTo>
                      <a:pt x="0" y="5093429"/>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F8BFF"/>
              </a:solidFill>
            </p:spPr>
          </p:sp>
        </p:grpSp>
        <p:sp>
          <p:nvSpPr>
            <p:cNvPr name="TextBox 8" id="8"/>
            <p:cNvSpPr txBox="true"/>
            <p:nvPr/>
          </p:nvSpPr>
          <p:spPr>
            <a:xfrm rot="0">
              <a:off x="408608" y="1087950"/>
              <a:ext cx="2284370" cy="1853950"/>
            </a:xfrm>
            <a:prstGeom prst="rect">
              <a:avLst/>
            </a:prstGeom>
          </p:spPr>
          <p:txBody>
            <a:bodyPr anchor="t" rtlCol="false" tIns="0" lIns="0" bIns="0" rIns="0">
              <a:spAutoFit/>
            </a:bodyPr>
            <a:lstStyle/>
            <a:p>
              <a:pPr algn="ctr">
                <a:lnSpc>
                  <a:spcPts val="1815"/>
                </a:lnSpc>
              </a:pPr>
            </a:p>
            <a:p>
              <a:pPr algn="ctr">
                <a:lnSpc>
                  <a:spcPts val="1815"/>
                </a:lnSpc>
              </a:pPr>
              <a:r>
                <a:rPr lang="en-US" sz="1564">
                  <a:solidFill>
                    <a:srgbClr val="000000"/>
                  </a:solidFill>
                  <a:latin typeface="DM Sans"/>
                </a:rPr>
                <a:t>Forum featur</a:t>
              </a:r>
              <a:r>
                <a:rPr lang="en-US" sz="1564">
                  <a:solidFill>
                    <a:srgbClr val="000000"/>
                  </a:solidFill>
                  <a:latin typeface="DM Sans"/>
                </a:rPr>
                <a:t>e for users to ask questions and seek advice.</a:t>
              </a:r>
            </a:p>
            <a:p>
              <a:pPr algn="ctr">
                <a:lnSpc>
                  <a:spcPts val="1815"/>
                </a:lnSpc>
              </a:pPr>
            </a:p>
          </p:txBody>
        </p:sp>
      </p:grpSp>
      <p:grpSp>
        <p:nvGrpSpPr>
          <p:cNvPr name="Group 9" id="9"/>
          <p:cNvGrpSpPr/>
          <p:nvPr/>
        </p:nvGrpSpPr>
        <p:grpSpPr>
          <a:xfrm rot="-217738">
            <a:off x="5173395" y="3902339"/>
            <a:ext cx="2194633" cy="2482322"/>
            <a:chOff x="0" y="0"/>
            <a:chExt cx="2926177" cy="3309762"/>
          </a:xfrm>
        </p:grpSpPr>
        <p:grpSp>
          <p:nvGrpSpPr>
            <p:cNvPr name="Group 10" id="10"/>
            <p:cNvGrpSpPr/>
            <p:nvPr/>
          </p:nvGrpSpPr>
          <p:grpSpPr>
            <a:xfrm rot="0">
              <a:off x="0" y="0"/>
              <a:ext cx="2926177" cy="3309762"/>
              <a:chOff x="0" y="0"/>
              <a:chExt cx="4188895" cy="4738007"/>
            </a:xfrm>
          </p:grpSpPr>
          <p:sp>
            <p:nvSpPr>
              <p:cNvPr name="Freeform 11" id="11"/>
              <p:cNvSpPr/>
              <p:nvPr/>
            </p:nvSpPr>
            <p:spPr>
              <a:xfrm flipH="false" flipV="false" rot="0">
                <a:off x="0" y="218440"/>
                <a:ext cx="4187625" cy="4519567"/>
              </a:xfrm>
              <a:custGeom>
                <a:avLst/>
                <a:gdLst/>
                <a:ahLst/>
                <a:cxnLst/>
                <a:rect r="r" b="b" t="t" l="l"/>
                <a:pathLst>
                  <a:path h="4519567" w="4187625">
                    <a:moveTo>
                      <a:pt x="0" y="16510"/>
                    </a:moveTo>
                    <a:cubicBezTo>
                      <a:pt x="0" y="16510"/>
                      <a:pt x="2540" y="345440"/>
                      <a:pt x="2540" y="1038169"/>
                    </a:cubicBezTo>
                    <a:cubicBezTo>
                      <a:pt x="2540" y="2489877"/>
                      <a:pt x="7620" y="3338467"/>
                      <a:pt x="7620" y="3598817"/>
                    </a:cubicBezTo>
                    <a:cubicBezTo>
                      <a:pt x="7620" y="3793127"/>
                      <a:pt x="16510" y="4191907"/>
                      <a:pt x="21590" y="4383677"/>
                    </a:cubicBezTo>
                    <a:lnTo>
                      <a:pt x="130810" y="4497977"/>
                    </a:lnTo>
                    <a:cubicBezTo>
                      <a:pt x="275590" y="4505597"/>
                      <a:pt x="543560" y="4519567"/>
                      <a:pt x="793750" y="4519567"/>
                    </a:cubicBezTo>
                    <a:lnTo>
                      <a:pt x="4187625" y="4519567"/>
                    </a:lnTo>
                    <a:lnTo>
                      <a:pt x="4187625" y="8397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541FC4"/>
              </a:solidFill>
            </p:spPr>
          </p:sp>
          <p:sp>
            <p:nvSpPr>
              <p:cNvPr name="Freeform 12" id="12"/>
              <p:cNvSpPr/>
              <p:nvPr/>
            </p:nvSpPr>
            <p:spPr>
              <a:xfrm flipH="false" flipV="false" rot="0">
                <a:off x="21590" y="0"/>
                <a:ext cx="3698675" cy="4717687"/>
              </a:xfrm>
              <a:custGeom>
                <a:avLst/>
                <a:gdLst/>
                <a:ahLst/>
                <a:cxnLst/>
                <a:rect r="r" b="b" t="t" l="l"/>
                <a:pathLst>
                  <a:path h="4717687" w="3698675">
                    <a:moveTo>
                      <a:pt x="0" y="4603387"/>
                    </a:moveTo>
                    <a:lnTo>
                      <a:pt x="109220" y="4717687"/>
                    </a:lnTo>
                    <a:lnTo>
                      <a:pt x="123190" y="4584337"/>
                    </a:lnTo>
                    <a:lnTo>
                      <a:pt x="0" y="4603387"/>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F8BFF"/>
              </a:solidFill>
            </p:spPr>
          </p:sp>
        </p:grpSp>
        <p:sp>
          <p:nvSpPr>
            <p:cNvPr name="TextBox 13" id="13"/>
            <p:cNvSpPr txBox="true"/>
            <p:nvPr/>
          </p:nvSpPr>
          <p:spPr>
            <a:xfrm rot="0">
              <a:off x="385499" y="1026421"/>
              <a:ext cx="2155178" cy="1406779"/>
            </a:xfrm>
            <a:prstGeom prst="rect">
              <a:avLst/>
            </a:prstGeom>
          </p:spPr>
          <p:txBody>
            <a:bodyPr anchor="t" rtlCol="false" tIns="0" lIns="0" bIns="0" rIns="0">
              <a:spAutoFit/>
            </a:bodyPr>
            <a:lstStyle/>
            <a:p>
              <a:pPr algn="ctr">
                <a:lnSpc>
                  <a:spcPts val="1712"/>
                </a:lnSpc>
              </a:pPr>
              <a:r>
                <a:rPr lang="en-US" sz="1476">
                  <a:solidFill>
                    <a:srgbClr val="FFFFFF"/>
                  </a:solidFill>
                  <a:latin typeface="DM Sans"/>
                </a:rPr>
                <a:t>Flawless user experience with minimal pop-ups or distractions like advertisements.</a:t>
              </a:r>
            </a:p>
          </p:txBody>
        </p:sp>
      </p:grpSp>
      <p:grpSp>
        <p:nvGrpSpPr>
          <p:cNvPr name="Group 14" id="14"/>
          <p:cNvGrpSpPr/>
          <p:nvPr/>
        </p:nvGrpSpPr>
        <p:grpSpPr>
          <a:xfrm rot="-780025">
            <a:off x="12718805" y="4182664"/>
            <a:ext cx="2688825" cy="3888531"/>
            <a:chOff x="0" y="0"/>
            <a:chExt cx="3585100" cy="5184708"/>
          </a:xfrm>
        </p:grpSpPr>
        <p:grpSp>
          <p:nvGrpSpPr>
            <p:cNvPr name="Group 15" id="15"/>
            <p:cNvGrpSpPr/>
            <p:nvPr/>
          </p:nvGrpSpPr>
          <p:grpSpPr>
            <a:xfrm rot="0">
              <a:off x="0" y="0"/>
              <a:ext cx="3585100" cy="5184708"/>
              <a:chOff x="0" y="0"/>
              <a:chExt cx="4188895" cy="6057905"/>
            </a:xfrm>
          </p:grpSpPr>
          <p:sp>
            <p:nvSpPr>
              <p:cNvPr name="Freeform 16" id="16"/>
              <p:cNvSpPr/>
              <p:nvPr/>
            </p:nvSpPr>
            <p:spPr>
              <a:xfrm flipH="false" flipV="false" rot="0">
                <a:off x="0" y="218440"/>
                <a:ext cx="4187625" cy="5839465"/>
              </a:xfrm>
              <a:custGeom>
                <a:avLst/>
                <a:gdLst/>
                <a:ahLst/>
                <a:cxnLst/>
                <a:rect r="r" b="b" t="t" l="l"/>
                <a:pathLst>
                  <a:path h="5839465" w="4187625">
                    <a:moveTo>
                      <a:pt x="0" y="16510"/>
                    </a:moveTo>
                    <a:cubicBezTo>
                      <a:pt x="0" y="16510"/>
                      <a:pt x="2540" y="345440"/>
                      <a:pt x="2540" y="1274553"/>
                    </a:cubicBezTo>
                    <a:cubicBezTo>
                      <a:pt x="2540" y="3594838"/>
                      <a:pt x="7620" y="4658365"/>
                      <a:pt x="7620" y="4918715"/>
                    </a:cubicBezTo>
                    <a:cubicBezTo>
                      <a:pt x="7620" y="5113024"/>
                      <a:pt x="16510" y="5511804"/>
                      <a:pt x="21590" y="5703574"/>
                    </a:cubicBezTo>
                    <a:lnTo>
                      <a:pt x="130810" y="5817874"/>
                    </a:lnTo>
                    <a:cubicBezTo>
                      <a:pt x="275590" y="5825495"/>
                      <a:pt x="543560" y="5839465"/>
                      <a:pt x="793750" y="5839465"/>
                    </a:cubicBezTo>
                    <a:lnTo>
                      <a:pt x="4187625" y="5839465"/>
                    </a:lnTo>
                    <a:lnTo>
                      <a:pt x="4187625" y="957495"/>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F8BFF"/>
              </a:solidFill>
            </p:spPr>
          </p:sp>
          <p:sp>
            <p:nvSpPr>
              <p:cNvPr name="Freeform 17" id="17"/>
              <p:cNvSpPr/>
              <p:nvPr/>
            </p:nvSpPr>
            <p:spPr>
              <a:xfrm flipH="false" flipV="false" rot="0">
                <a:off x="21590" y="0"/>
                <a:ext cx="3698675" cy="6037585"/>
              </a:xfrm>
              <a:custGeom>
                <a:avLst/>
                <a:gdLst/>
                <a:ahLst/>
                <a:cxnLst/>
                <a:rect r="r" b="b" t="t" l="l"/>
                <a:pathLst>
                  <a:path h="6037585" w="3698675">
                    <a:moveTo>
                      <a:pt x="0" y="5923285"/>
                    </a:moveTo>
                    <a:lnTo>
                      <a:pt x="109220" y="6037585"/>
                    </a:lnTo>
                    <a:lnTo>
                      <a:pt x="123190" y="5904235"/>
                    </a:lnTo>
                    <a:lnTo>
                      <a:pt x="0" y="5923285"/>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541FC4"/>
              </a:solidFill>
            </p:spPr>
          </p:sp>
        </p:grpSp>
        <p:sp>
          <p:nvSpPr>
            <p:cNvPr name="TextBox 18" id="18"/>
            <p:cNvSpPr txBox="true"/>
            <p:nvPr/>
          </p:nvSpPr>
          <p:spPr>
            <a:xfrm rot="0">
              <a:off x="472307" y="1267079"/>
              <a:ext cx="2640487" cy="2843681"/>
            </a:xfrm>
            <a:prstGeom prst="rect">
              <a:avLst/>
            </a:prstGeom>
          </p:spPr>
          <p:txBody>
            <a:bodyPr anchor="t" rtlCol="false" tIns="0" lIns="0" bIns="0" rIns="0">
              <a:spAutoFit/>
            </a:bodyPr>
            <a:lstStyle/>
            <a:p>
              <a:pPr algn="ctr">
                <a:lnSpc>
                  <a:spcPts val="2098"/>
                </a:lnSpc>
              </a:pPr>
            </a:p>
            <a:p>
              <a:pPr algn="ctr">
                <a:lnSpc>
                  <a:spcPts val="2098"/>
                </a:lnSpc>
              </a:pPr>
              <a:r>
                <a:rPr lang="en-US" sz="1808">
                  <a:solidFill>
                    <a:srgbClr val="000000"/>
                  </a:solidFill>
                  <a:latin typeface="DM Sans"/>
                </a:rPr>
                <a:t>Com</a:t>
              </a:r>
              <a:r>
                <a:rPr lang="en-US" sz="1808">
                  <a:solidFill>
                    <a:srgbClr val="000000"/>
                  </a:solidFill>
                  <a:latin typeface="DM Sans"/>
                </a:rPr>
                <a:t>prehensive biographies of animals and search functionality based on location.</a:t>
              </a:r>
            </a:p>
            <a:p>
              <a:pPr algn="ctr">
                <a:lnSpc>
                  <a:spcPts val="2098"/>
                </a:lnSpc>
              </a:pPr>
            </a:p>
          </p:txBody>
        </p:sp>
      </p:grpSp>
      <p:grpSp>
        <p:nvGrpSpPr>
          <p:cNvPr name="Group 19" id="19"/>
          <p:cNvGrpSpPr/>
          <p:nvPr/>
        </p:nvGrpSpPr>
        <p:grpSpPr>
          <a:xfrm rot="0">
            <a:off x="16460137" y="946073"/>
            <a:ext cx="1376229" cy="1308671"/>
            <a:chOff x="0" y="0"/>
            <a:chExt cx="1834972" cy="1744895"/>
          </a:xfrm>
        </p:grpSpPr>
        <p:grpSp>
          <p:nvGrpSpPr>
            <p:cNvPr name="Group 20" id="20"/>
            <p:cNvGrpSpPr/>
            <p:nvPr/>
          </p:nvGrpSpPr>
          <p:grpSpPr>
            <a:xfrm rot="0">
              <a:off x="0" y="0"/>
              <a:ext cx="1834972" cy="1744895"/>
              <a:chOff x="0" y="0"/>
              <a:chExt cx="4188895" cy="3983266"/>
            </a:xfrm>
          </p:grpSpPr>
          <p:sp>
            <p:nvSpPr>
              <p:cNvPr name="Freeform 21" id="2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541FC4"/>
              </a:solidFill>
            </p:spPr>
          </p:sp>
          <p:sp>
            <p:nvSpPr>
              <p:cNvPr name="Freeform 22" id="2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F8BFF"/>
              </a:solidFill>
            </p:spPr>
          </p:sp>
        </p:grpSp>
        <p:sp>
          <p:nvSpPr>
            <p:cNvPr name="TextBox 23" id="23"/>
            <p:cNvSpPr txBox="true"/>
            <p:nvPr/>
          </p:nvSpPr>
          <p:spPr>
            <a:xfrm rot="0">
              <a:off x="241742" y="653182"/>
              <a:ext cx="1351488" cy="542031"/>
            </a:xfrm>
            <a:prstGeom prst="rect">
              <a:avLst/>
            </a:prstGeom>
          </p:spPr>
          <p:txBody>
            <a:bodyPr anchor="t" rtlCol="false" tIns="0" lIns="0" bIns="0" rIns="0">
              <a:spAutoFit/>
            </a:bodyPr>
            <a:lstStyle/>
            <a:p>
              <a:pPr algn="ctr">
                <a:lnSpc>
                  <a:spcPts val="1073"/>
                </a:lnSpc>
              </a:pPr>
              <a:r>
                <a:rPr lang="en-US" sz="925">
                  <a:solidFill>
                    <a:srgbClr val="000000"/>
                  </a:solidFill>
                  <a:latin typeface="DM Sans"/>
                </a:rPr>
                <a:t>Copy a sticky note, then type in your idea.</a:t>
              </a:r>
            </a:p>
          </p:txBody>
        </p:sp>
      </p:grpSp>
      <p:grpSp>
        <p:nvGrpSpPr>
          <p:cNvPr name="Group 24" id="24"/>
          <p:cNvGrpSpPr/>
          <p:nvPr/>
        </p:nvGrpSpPr>
        <p:grpSpPr>
          <a:xfrm rot="0">
            <a:off x="14992372" y="946073"/>
            <a:ext cx="1376229" cy="1308671"/>
            <a:chOff x="0" y="0"/>
            <a:chExt cx="1834972" cy="1744895"/>
          </a:xfrm>
        </p:grpSpPr>
        <p:grpSp>
          <p:nvGrpSpPr>
            <p:cNvPr name="Group 25" id="25"/>
            <p:cNvGrpSpPr/>
            <p:nvPr/>
          </p:nvGrpSpPr>
          <p:grpSpPr>
            <a:xfrm rot="0">
              <a:off x="0" y="0"/>
              <a:ext cx="1834972" cy="1744895"/>
              <a:chOff x="0" y="0"/>
              <a:chExt cx="4188895" cy="3983266"/>
            </a:xfrm>
          </p:grpSpPr>
          <p:sp>
            <p:nvSpPr>
              <p:cNvPr name="Freeform 26" id="26"/>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F8BFF"/>
              </a:solidFill>
            </p:spPr>
          </p:sp>
          <p:sp>
            <p:nvSpPr>
              <p:cNvPr name="Freeform 27" id="27"/>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541FC4"/>
              </a:solidFill>
            </p:spPr>
          </p:sp>
        </p:grpSp>
        <p:sp>
          <p:nvSpPr>
            <p:cNvPr name="TextBox 28" id="28"/>
            <p:cNvSpPr txBox="true"/>
            <p:nvPr/>
          </p:nvSpPr>
          <p:spPr>
            <a:xfrm rot="0">
              <a:off x="241742" y="653182"/>
              <a:ext cx="1351488" cy="542031"/>
            </a:xfrm>
            <a:prstGeom prst="rect">
              <a:avLst/>
            </a:prstGeom>
          </p:spPr>
          <p:txBody>
            <a:bodyPr anchor="t" rtlCol="false" tIns="0" lIns="0" bIns="0" rIns="0">
              <a:spAutoFit/>
            </a:bodyPr>
            <a:lstStyle/>
            <a:p>
              <a:pPr algn="ctr">
                <a:lnSpc>
                  <a:spcPts val="1073"/>
                </a:lnSpc>
              </a:pPr>
              <a:r>
                <a:rPr lang="en-US" sz="925">
                  <a:solidFill>
                    <a:srgbClr val="000000"/>
                  </a:solidFill>
                  <a:latin typeface="DM Sans"/>
                </a:rPr>
                <a:t>Copy a sticky note, then type in your idea.</a:t>
              </a:r>
            </a:p>
          </p:txBody>
        </p:sp>
      </p:grpSp>
      <p:grpSp>
        <p:nvGrpSpPr>
          <p:cNvPr name="Group 29" id="29"/>
          <p:cNvGrpSpPr/>
          <p:nvPr/>
        </p:nvGrpSpPr>
        <p:grpSpPr>
          <a:xfrm rot="0">
            <a:off x="13460791" y="946073"/>
            <a:ext cx="1376229" cy="1308671"/>
            <a:chOff x="0" y="0"/>
            <a:chExt cx="1834972" cy="1744895"/>
          </a:xfrm>
        </p:grpSpPr>
        <p:grpSp>
          <p:nvGrpSpPr>
            <p:cNvPr name="Group 30" id="30"/>
            <p:cNvGrpSpPr/>
            <p:nvPr/>
          </p:nvGrpSpPr>
          <p:grpSpPr>
            <a:xfrm rot="0">
              <a:off x="0" y="0"/>
              <a:ext cx="1834972" cy="1744895"/>
              <a:chOff x="0" y="0"/>
              <a:chExt cx="4188895" cy="3983266"/>
            </a:xfrm>
          </p:grpSpPr>
          <p:sp>
            <p:nvSpPr>
              <p:cNvPr name="Freeform 31" id="31"/>
              <p:cNvSpPr/>
              <p:nvPr/>
            </p:nvSpPr>
            <p:spPr>
              <a:xfrm flipH="false" flipV="false" rot="0">
                <a:off x="0" y="218440"/>
                <a:ext cx="4187625" cy="3764825"/>
              </a:xfrm>
              <a:custGeom>
                <a:avLst/>
                <a:gdLst/>
                <a:ahLst/>
                <a:cxnLst/>
                <a:rect r="r" b="b" t="t" l="l"/>
                <a:pathLst>
                  <a:path h="3764825" w="4187625">
                    <a:moveTo>
                      <a:pt x="0" y="16510"/>
                    </a:moveTo>
                    <a:cubicBezTo>
                      <a:pt x="0" y="16510"/>
                      <a:pt x="2540" y="345440"/>
                      <a:pt x="2540" y="903001"/>
                    </a:cubicBezTo>
                    <a:cubicBezTo>
                      <a:pt x="2540" y="1858039"/>
                      <a:pt x="7620" y="2583726"/>
                      <a:pt x="7620" y="2844076"/>
                    </a:cubicBezTo>
                    <a:cubicBezTo>
                      <a:pt x="7620" y="3038386"/>
                      <a:pt x="16510" y="3437166"/>
                      <a:pt x="21590" y="3628936"/>
                    </a:cubicBezTo>
                    <a:lnTo>
                      <a:pt x="130810" y="3743236"/>
                    </a:lnTo>
                    <a:cubicBezTo>
                      <a:pt x="275590" y="3750856"/>
                      <a:pt x="543560" y="3764825"/>
                      <a:pt x="793750" y="3764825"/>
                    </a:cubicBezTo>
                    <a:lnTo>
                      <a:pt x="4187625" y="3764825"/>
                    </a:lnTo>
                    <a:lnTo>
                      <a:pt x="4187625" y="772499"/>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E9EBFF"/>
              </a:solidFill>
            </p:spPr>
          </p:sp>
          <p:sp>
            <p:nvSpPr>
              <p:cNvPr name="Freeform 32" id="32"/>
              <p:cNvSpPr/>
              <p:nvPr/>
            </p:nvSpPr>
            <p:spPr>
              <a:xfrm flipH="false" flipV="false" rot="0">
                <a:off x="21590" y="0"/>
                <a:ext cx="3698675" cy="3962946"/>
              </a:xfrm>
              <a:custGeom>
                <a:avLst/>
                <a:gdLst/>
                <a:ahLst/>
                <a:cxnLst/>
                <a:rect r="r" b="b" t="t" l="l"/>
                <a:pathLst>
                  <a:path h="3962946" w="3698675">
                    <a:moveTo>
                      <a:pt x="0" y="3848646"/>
                    </a:moveTo>
                    <a:lnTo>
                      <a:pt x="109220" y="3962946"/>
                    </a:lnTo>
                    <a:lnTo>
                      <a:pt x="123190" y="3829596"/>
                    </a:lnTo>
                    <a:lnTo>
                      <a:pt x="0" y="3848646"/>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F8BFF"/>
              </a:solidFill>
            </p:spPr>
          </p:sp>
        </p:grpSp>
        <p:sp>
          <p:nvSpPr>
            <p:cNvPr name="TextBox 33" id="33"/>
            <p:cNvSpPr txBox="true"/>
            <p:nvPr/>
          </p:nvSpPr>
          <p:spPr>
            <a:xfrm rot="0">
              <a:off x="241742" y="653182"/>
              <a:ext cx="1351488" cy="542031"/>
            </a:xfrm>
            <a:prstGeom prst="rect">
              <a:avLst/>
            </a:prstGeom>
          </p:spPr>
          <p:txBody>
            <a:bodyPr anchor="t" rtlCol="false" tIns="0" lIns="0" bIns="0" rIns="0">
              <a:spAutoFit/>
            </a:bodyPr>
            <a:lstStyle/>
            <a:p>
              <a:pPr algn="ctr">
                <a:lnSpc>
                  <a:spcPts val="1073"/>
                </a:lnSpc>
              </a:pPr>
              <a:r>
                <a:rPr lang="en-US" sz="925">
                  <a:solidFill>
                    <a:srgbClr val="000000"/>
                  </a:solidFill>
                  <a:latin typeface="DM Sans"/>
                </a:rPr>
                <a:t>Copy a sticky note, then type in your idea.</a:t>
              </a:r>
            </a:p>
          </p:txBody>
        </p:sp>
      </p:grpSp>
      <p:grpSp>
        <p:nvGrpSpPr>
          <p:cNvPr name="Group 34" id="34"/>
          <p:cNvGrpSpPr/>
          <p:nvPr/>
        </p:nvGrpSpPr>
        <p:grpSpPr>
          <a:xfrm rot="0">
            <a:off x="1028700" y="477729"/>
            <a:ext cx="7002283" cy="1632148"/>
            <a:chOff x="0" y="0"/>
            <a:chExt cx="9336377" cy="2176198"/>
          </a:xfrm>
        </p:grpSpPr>
        <p:sp>
          <p:nvSpPr>
            <p:cNvPr name="TextBox 35" id="35"/>
            <p:cNvSpPr txBox="true"/>
            <p:nvPr/>
          </p:nvSpPr>
          <p:spPr>
            <a:xfrm rot="0">
              <a:off x="0" y="-95250"/>
              <a:ext cx="9336377" cy="1211097"/>
            </a:xfrm>
            <a:prstGeom prst="rect">
              <a:avLst/>
            </a:prstGeom>
          </p:spPr>
          <p:txBody>
            <a:bodyPr anchor="t" rtlCol="false" tIns="0" lIns="0" bIns="0" rIns="0">
              <a:spAutoFit/>
            </a:bodyPr>
            <a:lstStyle/>
            <a:p>
              <a:pPr marL="0" indent="0" lvl="0">
                <a:lnSpc>
                  <a:spcPts val="7699"/>
                </a:lnSpc>
                <a:spcBef>
                  <a:spcPct val="0"/>
                </a:spcBef>
              </a:pPr>
              <a:r>
                <a:rPr lang="en-US" sz="5499" spc="-54">
                  <a:solidFill>
                    <a:srgbClr val="000000"/>
                  </a:solidFill>
                  <a:latin typeface="DM Sans Bold"/>
                </a:rPr>
                <a:t>Desired Features</a:t>
              </a:r>
            </a:p>
          </p:txBody>
        </p:sp>
        <p:sp>
          <p:nvSpPr>
            <p:cNvPr name="TextBox 36" id="36"/>
            <p:cNvSpPr txBox="true"/>
            <p:nvPr/>
          </p:nvSpPr>
          <p:spPr>
            <a:xfrm rot="0">
              <a:off x="0" y="1209093"/>
              <a:ext cx="9336377" cy="967105"/>
            </a:xfrm>
            <a:prstGeom prst="rect">
              <a:avLst/>
            </a:prstGeom>
          </p:spPr>
          <p:txBody>
            <a:bodyPr anchor="t" rtlCol="false" tIns="0" lIns="0" bIns="0" rIns="0">
              <a:spAutoFit/>
            </a:bodyPr>
            <a:lstStyle/>
            <a:p>
              <a:pPr>
                <a:lnSpc>
                  <a:spcPts val="2940"/>
                </a:lnSpc>
              </a:pPr>
              <a:r>
                <a:rPr lang="en-US" sz="2100">
                  <a:solidFill>
                    <a:srgbClr val="000000"/>
                  </a:solidFill>
                  <a:latin typeface="DM Sans"/>
                </a:rPr>
                <a:t>Place all similar ideas here and rename "Category 1"</a:t>
              </a:r>
            </a:p>
            <a:p>
              <a:pPr marL="0" indent="0" lvl="0">
                <a:lnSpc>
                  <a:spcPts val="2940"/>
                </a:lnSpc>
                <a:spcBef>
                  <a:spcPct val="0"/>
                </a:spcBef>
              </a:pPr>
              <a:r>
                <a:rPr lang="en-US" sz="2100">
                  <a:solidFill>
                    <a:srgbClr val="000000"/>
                  </a:solidFill>
                  <a:latin typeface="DM Sans"/>
                </a:rPr>
                <a:t>to a more fitting characteristic of these related ideas.</a:t>
              </a:r>
            </a:p>
          </p:txBody>
        </p:sp>
      </p:grpSp>
      <p:grpSp>
        <p:nvGrpSpPr>
          <p:cNvPr name="Group 37" id="37"/>
          <p:cNvGrpSpPr/>
          <p:nvPr/>
        </p:nvGrpSpPr>
        <p:grpSpPr>
          <a:xfrm rot="0">
            <a:off x="2558900" y="5725205"/>
            <a:ext cx="2279372" cy="3747949"/>
            <a:chOff x="0" y="0"/>
            <a:chExt cx="3039162" cy="4997266"/>
          </a:xfrm>
        </p:grpSpPr>
        <p:grpSp>
          <p:nvGrpSpPr>
            <p:cNvPr name="Group 38" id="38"/>
            <p:cNvGrpSpPr/>
            <p:nvPr/>
          </p:nvGrpSpPr>
          <p:grpSpPr>
            <a:xfrm rot="0">
              <a:off x="0" y="0"/>
              <a:ext cx="3039162" cy="4997266"/>
              <a:chOff x="0" y="0"/>
              <a:chExt cx="4188895" cy="6887760"/>
            </a:xfrm>
          </p:grpSpPr>
          <p:sp>
            <p:nvSpPr>
              <p:cNvPr name="Freeform 39" id="39"/>
              <p:cNvSpPr/>
              <p:nvPr/>
            </p:nvSpPr>
            <p:spPr>
              <a:xfrm flipH="false" flipV="false" rot="0">
                <a:off x="0" y="218440"/>
                <a:ext cx="4187625" cy="6669320"/>
              </a:xfrm>
              <a:custGeom>
                <a:avLst/>
                <a:gdLst/>
                <a:ahLst/>
                <a:cxnLst/>
                <a:rect r="r" b="b" t="t" l="l"/>
                <a:pathLst>
                  <a:path h="6669320" w="4187625">
                    <a:moveTo>
                      <a:pt x="0" y="16510"/>
                    </a:moveTo>
                    <a:cubicBezTo>
                      <a:pt x="0" y="16510"/>
                      <a:pt x="2540" y="345440"/>
                      <a:pt x="2540" y="1423174"/>
                    </a:cubicBezTo>
                    <a:cubicBezTo>
                      <a:pt x="2540" y="4289558"/>
                      <a:pt x="7620" y="5488220"/>
                      <a:pt x="7620" y="5748570"/>
                    </a:cubicBezTo>
                    <a:cubicBezTo>
                      <a:pt x="7620" y="5942880"/>
                      <a:pt x="16510" y="6341660"/>
                      <a:pt x="21590" y="6533430"/>
                    </a:cubicBezTo>
                    <a:lnTo>
                      <a:pt x="130810" y="6647730"/>
                    </a:lnTo>
                    <a:cubicBezTo>
                      <a:pt x="275590" y="6655350"/>
                      <a:pt x="543560" y="6669320"/>
                      <a:pt x="793750" y="6669320"/>
                    </a:cubicBezTo>
                    <a:lnTo>
                      <a:pt x="4187625" y="6669320"/>
                    </a:lnTo>
                    <a:lnTo>
                      <a:pt x="4187625" y="1031493"/>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9F8BFF"/>
              </a:solidFill>
            </p:spPr>
          </p:sp>
          <p:sp>
            <p:nvSpPr>
              <p:cNvPr name="Freeform 40" id="40"/>
              <p:cNvSpPr/>
              <p:nvPr/>
            </p:nvSpPr>
            <p:spPr>
              <a:xfrm flipH="false" flipV="false" rot="0">
                <a:off x="21590" y="0"/>
                <a:ext cx="3698675" cy="6867441"/>
              </a:xfrm>
              <a:custGeom>
                <a:avLst/>
                <a:gdLst/>
                <a:ahLst/>
                <a:cxnLst/>
                <a:rect r="r" b="b" t="t" l="l"/>
                <a:pathLst>
                  <a:path h="6867441" w="3698675">
                    <a:moveTo>
                      <a:pt x="0" y="6753141"/>
                    </a:moveTo>
                    <a:lnTo>
                      <a:pt x="109220" y="6867441"/>
                    </a:lnTo>
                    <a:lnTo>
                      <a:pt x="123190" y="6734091"/>
                    </a:lnTo>
                    <a:lnTo>
                      <a:pt x="0" y="6753141"/>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541FC4"/>
              </a:solidFill>
            </p:spPr>
          </p:sp>
        </p:grpSp>
        <p:sp>
          <p:nvSpPr>
            <p:cNvPr name="TextBox 41" id="41"/>
            <p:cNvSpPr txBox="true"/>
            <p:nvPr/>
          </p:nvSpPr>
          <p:spPr>
            <a:xfrm rot="0">
              <a:off x="400384" y="1075579"/>
              <a:ext cx="2238394" cy="3011279"/>
            </a:xfrm>
            <a:prstGeom prst="rect">
              <a:avLst/>
            </a:prstGeom>
          </p:spPr>
          <p:txBody>
            <a:bodyPr anchor="t" rtlCol="false" tIns="0" lIns="0" bIns="0" rIns="0">
              <a:spAutoFit/>
            </a:bodyPr>
            <a:lstStyle/>
            <a:p>
              <a:pPr algn="ctr">
                <a:lnSpc>
                  <a:spcPts val="1778"/>
                </a:lnSpc>
              </a:pPr>
            </a:p>
            <a:p>
              <a:pPr algn="ctr">
                <a:lnSpc>
                  <a:spcPts val="1778"/>
                </a:lnSpc>
              </a:pPr>
              <a:r>
                <a:rPr lang="en-US" sz="1533">
                  <a:solidFill>
                    <a:srgbClr val="000000"/>
                  </a:solidFill>
                  <a:latin typeface="DM Sans"/>
                </a:rPr>
                <a:t>Well-</a:t>
              </a:r>
              <a:r>
                <a:rPr lang="en-US" sz="1533">
                  <a:solidFill>
                    <a:srgbClr val="000000"/>
                  </a:solidFill>
                  <a:latin typeface="DM Sans"/>
                </a:rPr>
                <a:t>organized and user-friendly content filtering and sorting options for a comfortable browsing experience</a:t>
              </a:r>
            </a:p>
            <a:p>
              <a:pPr algn="ctr">
                <a:lnSpc>
                  <a:spcPts val="1778"/>
                </a:lnSpc>
              </a:pPr>
            </a:p>
          </p:txBody>
        </p:sp>
      </p:grpSp>
      <p:grpSp>
        <p:nvGrpSpPr>
          <p:cNvPr name="Group 42" id="42"/>
          <p:cNvGrpSpPr/>
          <p:nvPr/>
        </p:nvGrpSpPr>
        <p:grpSpPr>
          <a:xfrm rot="0">
            <a:off x="9850209" y="6669426"/>
            <a:ext cx="2465677" cy="2833110"/>
            <a:chOff x="0" y="0"/>
            <a:chExt cx="3287569" cy="3777480"/>
          </a:xfrm>
        </p:grpSpPr>
        <p:grpSp>
          <p:nvGrpSpPr>
            <p:cNvPr name="Group 43" id="43"/>
            <p:cNvGrpSpPr/>
            <p:nvPr/>
          </p:nvGrpSpPr>
          <p:grpSpPr>
            <a:xfrm rot="0">
              <a:off x="0" y="0"/>
              <a:ext cx="3287569" cy="3777480"/>
              <a:chOff x="0" y="0"/>
              <a:chExt cx="4188895" cy="4813121"/>
            </a:xfrm>
          </p:grpSpPr>
          <p:sp>
            <p:nvSpPr>
              <p:cNvPr name="Freeform 44" id="44"/>
              <p:cNvSpPr/>
              <p:nvPr/>
            </p:nvSpPr>
            <p:spPr>
              <a:xfrm flipH="false" flipV="false" rot="0">
                <a:off x="0" y="218440"/>
                <a:ext cx="4187625" cy="4594681"/>
              </a:xfrm>
              <a:custGeom>
                <a:avLst/>
                <a:gdLst/>
                <a:ahLst/>
                <a:cxnLst/>
                <a:rect r="r" b="b" t="t" l="l"/>
                <a:pathLst>
                  <a:path h="4594681" w="4187625">
                    <a:moveTo>
                      <a:pt x="0" y="16510"/>
                    </a:moveTo>
                    <a:cubicBezTo>
                      <a:pt x="0" y="16510"/>
                      <a:pt x="2540" y="345440"/>
                      <a:pt x="2540" y="1051622"/>
                    </a:cubicBezTo>
                    <a:cubicBezTo>
                      <a:pt x="2540" y="2552759"/>
                      <a:pt x="7620" y="3413581"/>
                      <a:pt x="7620" y="3673931"/>
                    </a:cubicBezTo>
                    <a:cubicBezTo>
                      <a:pt x="7620" y="3868241"/>
                      <a:pt x="16510" y="4267021"/>
                      <a:pt x="21590" y="4458791"/>
                    </a:cubicBezTo>
                    <a:lnTo>
                      <a:pt x="130810" y="4573091"/>
                    </a:lnTo>
                    <a:cubicBezTo>
                      <a:pt x="275590" y="4580711"/>
                      <a:pt x="543560" y="4594681"/>
                      <a:pt x="793750" y="4594681"/>
                    </a:cubicBezTo>
                    <a:lnTo>
                      <a:pt x="4187625" y="4594681"/>
                    </a:lnTo>
                    <a:lnTo>
                      <a:pt x="4187625" y="846497"/>
                    </a:lnTo>
                    <a:cubicBezTo>
                      <a:pt x="4187625" y="323850"/>
                      <a:pt x="4178735" y="46990"/>
                      <a:pt x="4178735" y="46990"/>
                    </a:cubicBezTo>
                    <a:cubicBezTo>
                      <a:pt x="4023795" y="26670"/>
                      <a:pt x="3867585" y="16510"/>
                      <a:pt x="3710105" y="17780"/>
                    </a:cubicBezTo>
                    <a:cubicBezTo>
                      <a:pt x="3437055" y="17780"/>
                      <a:pt x="944880" y="22860"/>
                      <a:pt x="694690" y="13970"/>
                    </a:cubicBezTo>
                    <a:cubicBezTo>
                      <a:pt x="360680" y="0"/>
                      <a:pt x="0" y="16510"/>
                      <a:pt x="0" y="16510"/>
                    </a:cubicBezTo>
                    <a:close/>
                  </a:path>
                </a:pathLst>
              </a:custGeom>
              <a:solidFill>
                <a:srgbClr val="E9EBFF"/>
              </a:solidFill>
            </p:spPr>
          </p:sp>
          <p:sp>
            <p:nvSpPr>
              <p:cNvPr name="Freeform 45" id="45"/>
              <p:cNvSpPr/>
              <p:nvPr/>
            </p:nvSpPr>
            <p:spPr>
              <a:xfrm flipH="false" flipV="false" rot="0">
                <a:off x="21590" y="0"/>
                <a:ext cx="3698675" cy="4792801"/>
              </a:xfrm>
              <a:custGeom>
                <a:avLst/>
                <a:gdLst/>
                <a:ahLst/>
                <a:cxnLst/>
                <a:rect r="r" b="b" t="t" l="l"/>
                <a:pathLst>
                  <a:path h="4792801" w="3698675">
                    <a:moveTo>
                      <a:pt x="0" y="4678501"/>
                    </a:moveTo>
                    <a:lnTo>
                      <a:pt x="109220" y="4792801"/>
                    </a:lnTo>
                    <a:lnTo>
                      <a:pt x="123190" y="4659451"/>
                    </a:lnTo>
                    <a:lnTo>
                      <a:pt x="0" y="4678501"/>
                    </a:lnTo>
                    <a:close/>
                    <a:moveTo>
                      <a:pt x="2499795" y="106680"/>
                    </a:moveTo>
                    <a:cubicBezTo>
                      <a:pt x="2499795" y="106680"/>
                      <a:pt x="2917625" y="64770"/>
                      <a:pt x="3054785" y="55880"/>
                    </a:cubicBezTo>
                    <a:cubicBezTo>
                      <a:pt x="3191945" y="46990"/>
                      <a:pt x="3672005" y="0"/>
                      <a:pt x="3672005" y="0"/>
                    </a:cubicBezTo>
                    <a:cubicBezTo>
                      <a:pt x="3665655" y="41910"/>
                      <a:pt x="3664385" y="86360"/>
                      <a:pt x="3669465" y="128270"/>
                    </a:cubicBezTo>
                    <a:cubicBezTo>
                      <a:pt x="3675815" y="167640"/>
                      <a:pt x="3678355" y="208280"/>
                      <a:pt x="3677085" y="248920"/>
                    </a:cubicBezTo>
                    <a:lnTo>
                      <a:pt x="3698675" y="318770"/>
                    </a:lnTo>
                    <a:lnTo>
                      <a:pt x="3688515" y="419100"/>
                    </a:lnTo>
                    <a:cubicBezTo>
                      <a:pt x="3688515" y="419100"/>
                      <a:pt x="2937945" y="454660"/>
                      <a:pt x="2800785" y="471170"/>
                    </a:cubicBezTo>
                    <a:cubicBezTo>
                      <a:pt x="2663625" y="487680"/>
                      <a:pt x="2459155" y="486410"/>
                      <a:pt x="2459155" y="486410"/>
                    </a:cubicBezTo>
                    <a:cubicBezTo>
                      <a:pt x="2459155" y="486410"/>
                      <a:pt x="2451535" y="365760"/>
                      <a:pt x="2464235" y="322580"/>
                    </a:cubicBezTo>
                    <a:cubicBezTo>
                      <a:pt x="2474395" y="288290"/>
                      <a:pt x="2478205" y="251460"/>
                      <a:pt x="2473125" y="214630"/>
                    </a:cubicBezTo>
                    <a:cubicBezTo>
                      <a:pt x="2473125" y="186690"/>
                      <a:pt x="2499795" y="106680"/>
                      <a:pt x="2499795" y="106680"/>
                    </a:cubicBezTo>
                    <a:close/>
                  </a:path>
                </a:pathLst>
              </a:custGeom>
              <a:solidFill>
                <a:srgbClr val="9F8BFF"/>
              </a:solidFill>
            </p:spPr>
          </p:sp>
        </p:grpSp>
        <p:sp>
          <p:nvSpPr>
            <p:cNvPr name="TextBox 46" id="46"/>
            <p:cNvSpPr txBox="true"/>
            <p:nvPr/>
          </p:nvSpPr>
          <p:spPr>
            <a:xfrm rot="0">
              <a:off x="433110" y="1162713"/>
              <a:ext cx="2421350" cy="1629947"/>
            </a:xfrm>
            <a:prstGeom prst="rect">
              <a:avLst/>
            </a:prstGeom>
          </p:spPr>
          <p:txBody>
            <a:bodyPr anchor="t" rtlCol="false" tIns="0" lIns="0" bIns="0" rIns="0">
              <a:spAutoFit/>
            </a:bodyPr>
            <a:lstStyle/>
            <a:p>
              <a:pPr algn="ctr">
                <a:lnSpc>
                  <a:spcPts val="1923"/>
                </a:lnSpc>
              </a:pPr>
            </a:p>
            <a:p>
              <a:pPr algn="ctr">
                <a:lnSpc>
                  <a:spcPts val="1923"/>
                </a:lnSpc>
              </a:pPr>
              <a:r>
                <a:rPr lang="en-US" sz="1658">
                  <a:solidFill>
                    <a:srgbClr val="000000"/>
                  </a:solidFill>
                  <a:latin typeface="DM Sans"/>
                </a:rPr>
                <a:t>Ability t</a:t>
              </a:r>
              <a:r>
                <a:rPr lang="en-US" sz="1658">
                  <a:solidFill>
                    <a:srgbClr val="000000"/>
                  </a:solidFill>
                  <a:latin typeface="DM Sans"/>
                </a:rPr>
                <a:t>o find trustworthy shelters or sellers.</a:t>
              </a:r>
            </a:p>
            <a:p>
              <a:pPr algn="ctr">
                <a:lnSpc>
                  <a:spcPts val="1923"/>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DAFb2GLKL0g</dc:identifier>
  <dcterms:modified xsi:type="dcterms:W3CDTF">2011-08-01T06:04:30Z</dcterms:modified>
  <cp:revision>1</cp:revision>
  <dc:title>Adopet Presentation PPT</dc:title>
</cp:coreProperties>
</file>